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4"/>
  </p:notesMasterIdLst>
  <p:sldIdLst>
    <p:sldId id="256" r:id="rId5"/>
    <p:sldId id="257" r:id="rId6"/>
    <p:sldId id="266" r:id="rId7"/>
    <p:sldId id="264" r:id="rId8"/>
    <p:sldId id="260" r:id="rId9"/>
    <p:sldId id="262" r:id="rId10"/>
    <p:sldId id="265" r:id="rId11"/>
    <p:sldId id="267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00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>
      <p:cViewPr varScale="1">
        <p:scale>
          <a:sx n="105" d="100"/>
          <a:sy n="105" d="100"/>
        </p:scale>
        <p:origin x="108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D7A71-C37B-4859-AC03-66781190C29F}" type="datetimeFigureOut">
              <a:rPr lang="it-IT" smtClean="0"/>
              <a:t>29/05/26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8AAC40-013F-462D-ADAF-950625AE2794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206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928794" y="2130425"/>
            <a:ext cx="6529406" cy="1470025"/>
          </a:xfrm>
        </p:spPr>
        <p:txBody>
          <a:bodyPr/>
          <a:lstStyle>
            <a:lvl1pPr algn="ctr">
              <a:defRPr>
                <a:solidFill>
                  <a:srgbClr val="0033C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3593F-6C7B-4965-9151-05B92CB6687D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33C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600"/>
            </a:lvl1pPr>
            <a:lvl2pPr>
              <a:defRPr sz="2500"/>
            </a:lvl2pPr>
            <a:lvl3pPr>
              <a:defRPr sz="23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9C940-1F28-400C-9736-9E269F804415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3B41C-060E-49BF-91C5-324561797666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B9E29F-6746-4E19-8169-1D3E35EBF44D}" type="datetime1">
              <a:rPr lang="es-ES" smtClean="0"/>
              <a:t>29/05/2026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2A5AE-4B09-4CED-9ADB-216BECAD9BE5}" type="datetime1">
              <a:rPr lang="es-ES" smtClean="0"/>
              <a:t>29/05/2026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67EC0-011B-45EC-BCD9-CF4370CD6183}" type="datetime1">
              <a:rPr lang="es-ES" smtClean="0"/>
              <a:t>29/05/2026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C3-05BA-4061-8FD8-B69BFD4D38CA}" type="datetime1">
              <a:rPr lang="es-ES" smtClean="0"/>
              <a:t>29/05/2026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00E51-5D3B-436B-9D7D-E9324A0DD372}" type="datetime1">
              <a:rPr lang="es-ES" smtClean="0"/>
              <a:t>29/05/2026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EE58-F2A9-4906-82BD-CFD4FD3C8F32}" type="datetime1">
              <a:rPr lang="es-ES" smtClean="0"/>
              <a:t>29/05/2026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38A6A-A84B-46C7-AA30-E583F422A1DD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5E485-4C01-421F-9726-FBEEB4995B5C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3071802" y="274638"/>
            <a:ext cx="585791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000232" y="1600200"/>
            <a:ext cx="692948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48391-361B-4D95-A783-9DFF244C6334}" type="datetime1">
              <a:rPr lang="es-ES" smtClean="0"/>
              <a:t>29/05/2026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"/>
              <a:t>Dr. Luca Pilla, MMG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4B6E7-90A6-4B89-A6FC-8F167016E299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700" b="1" kern="1200" cap="none" spc="0">
          <a:ln w="11430">
            <a:solidFill>
              <a:schemeClr val="tx1"/>
            </a:solidFill>
          </a:ln>
          <a:solidFill>
            <a:srgbClr val="0070C0"/>
          </a:solidFill>
          <a:effectLst>
            <a:outerShdw blurRad="80000" dist="40000" dir="5040000" algn="tl">
              <a:srgbClr val="000000">
                <a:alpha val="30000"/>
              </a:srgbClr>
            </a:outerShdw>
          </a:effectLst>
          <a:latin typeface="Candara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Candara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Candara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andara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andara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andara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2699792" y="78713"/>
            <a:ext cx="6529406" cy="1470025"/>
          </a:xfrm>
        </p:spPr>
        <p:txBody>
          <a:bodyPr/>
          <a:lstStyle/>
          <a:p>
            <a:r>
              <a:rPr lang="es-ES" dirty="0">
                <a:latin typeface="Calibri" panose="020F0502020204030204" pitchFamily="34" charset="0"/>
                <a:cs typeface="Calibri" panose="020F0502020204030204" pitchFamily="34" charset="0"/>
              </a:rPr>
              <a:t>Le dimensioni della reponsabilità medica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825460" y="1556607"/>
            <a:ext cx="6400800" cy="409600"/>
          </a:xfrm>
        </p:spPr>
        <p:txBody>
          <a:bodyPr>
            <a:normAutofit fontScale="85000" lnSpcReduction="20000"/>
          </a:bodyPr>
          <a:lstStyle/>
          <a:p>
            <a:r>
              <a:rPr lang="es-ES" i="1" dirty="0">
                <a:solidFill>
                  <a:srgbClr val="0033CC"/>
                </a:solidFill>
              </a:rPr>
              <a:t>Com’è cambiato il rapporto medico paziente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ABA9A4-7E80-EDF1-DE61-4716A767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1974076"/>
            <a:ext cx="3587038" cy="4195367"/>
          </a:xfrm>
          <a:prstGeom prst="rect">
            <a:avLst/>
          </a:prstGeom>
          <a:effectLst>
            <a:softEdge rad="203200"/>
          </a:effec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8092B3-A474-BCF9-69A1-C199BFDA9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03848" y="114302"/>
            <a:ext cx="5857916" cy="1143000"/>
          </a:xfrm>
        </p:spPr>
        <p:txBody>
          <a:bodyPr/>
          <a:lstStyle/>
          <a:p>
            <a:pPr algn="ctr"/>
            <a:r>
              <a:rPr lang="es-ES" dirty="0"/>
              <a:t>I consensi prima di visitare!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67465" y="1700808"/>
            <a:ext cx="5092363" cy="4536504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dirty="0"/>
              <a:t>Consenso per mantenere i dati su computer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Consenso per condivisione dei dati con la rete, con gli specialisti e con strutture sanitarie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Consenso per software Millebook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Consenso per la divulgazione dei dati ai parenti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Consenso per il ritiro delle ricette o l’invio per email</a:t>
            </a:r>
          </a:p>
          <a:p>
            <a:pPr marL="514350" indent="-514350">
              <a:buFont typeface="+mj-lt"/>
              <a:buAutoNum type="arabicPeriod"/>
            </a:pPr>
            <a:r>
              <a:rPr lang="es-ES" dirty="0"/>
              <a:t>Consenso per la condivisione delle richieste con collaboratore di studio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D51AA21-C398-46C5-0789-86230D7F6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92896"/>
            <a:ext cx="4010025" cy="34766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08CDA41-73B2-CD34-7FF2-04A616DB97C1}"/>
              </a:ext>
            </a:extLst>
          </p:cNvPr>
          <p:cNvSpPr txBox="1"/>
          <p:nvPr/>
        </p:nvSpPr>
        <p:spPr>
          <a:xfrm>
            <a:off x="1115616" y="6093296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Il medico deve conoscere la legge e tenersi aggiornato sulla legge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CDA90885-F34C-2B26-3571-07E276756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697E8-1F92-0282-1055-CCA3E8839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1802" y="274638"/>
            <a:ext cx="5857916" cy="661168"/>
          </a:xfrm>
        </p:spPr>
        <p:txBody>
          <a:bodyPr/>
          <a:lstStyle/>
          <a:p>
            <a:r>
              <a:rPr lang="it-IT" dirty="0"/>
              <a:t>Sempre più informatica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2C2761-CF19-E46D-98BF-96FD494B1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954" y="903126"/>
            <a:ext cx="6929438" cy="38996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9DF0FAE-5EFD-55F1-F938-EB735EFD0C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6459" y="4836182"/>
            <a:ext cx="3032727" cy="2021818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9862498-D418-4165-FD87-8A3702611039}"/>
              </a:ext>
            </a:extLst>
          </p:cNvPr>
          <p:cNvSpPr txBox="1"/>
          <p:nvPr/>
        </p:nvSpPr>
        <p:spPr>
          <a:xfrm>
            <a:off x="179512" y="5085184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Più si è organizzati con mezzi informatici, più c’è tempo di cura per il paziente, con maggiore precisione. Gli strumenti contano, ma devono essere veloci!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0749086C-3413-2B2F-AD3D-51CD73EB9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  <p:extLst>
      <p:ext uri="{BB962C8B-B14F-4D97-AF65-F5344CB8AC3E}">
        <p14:creationId xmlns:p14="http://schemas.microsoft.com/office/powerpoint/2010/main" val="778661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4793C-D6C4-65DA-96B9-F3EEAB9706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ribaltamento del rapporto tra medici e pazienti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6F5143-7066-9E96-358F-F3F0E19CF1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910" y="1556792"/>
            <a:ext cx="5491183" cy="3369397"/>
          </a:xfrm>
          <a:prstGeom prst="rect">
            <a:avLst/>
          </a:prstGeom>
          <a:effectLst>
            <a:outerShdw blurRad="50800" dist="38100" dir="10800000" sx="101000" sy="101000" algn="r" rotWithShape="0">
              <a:prstClr val="black">
                <a:alpha val="40000"/>
              </a:prst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C9A01AA-4ED4-5D91-5088-7A912242D2AF}"/>
              </a:ext>
            </a:extLst>
          </p:cNvPr>
          <p:cNvSpPr txBox="1"/>
          <p:nvPr/>
        </p:nvSpPr>
        <p:spPr>
          <a:xfrm>
            <a:off x="611560" y="5301208"/>
            <a:ext cx="82089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Spesso il medico è la prima vittima delle carenze amministrative e burocratiche, o delle norme di legge, accordi e convenzioni, che finiscono oltre tutto con il porlo in cattiva luce nei confronti dei suoi pazienti!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3EBEAA7-701F-7553-9570-684B110E78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750" y="2335620"/>
            <a:ext cx="3285941" cy="2186757"/>
          </a:xfrm>
          <a:prstGeom prst="rect">
            <a:avLst/>
          </a:prstGeom>
          <a:effectLst>
            <a:softEdge rad="228600"/>
          </a:effectLst>
        </p:spPr>
      </p:pic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7CBFF600-BBF1-4897-8D2E-CF20956FE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  <p:extLst>
      <p:ext uri="{BB962C8B-B14F-4D97-AF65-F5344CB8AC3E}">
        <p14:creationId xmlns:p14="http://schemas.microsoft.com/office/powerpoint/2010/main" val="4123046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CADAC-7F2E-FD16-A944-0FF23CE37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Cedere alle richieste dei pazienti per proseguire il lavoro?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55DE3-A469-5FF2-4872-35570E331E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32" y="1600201"/>
            <a:ext cx="6929486" cy="2620888"/>
          </a:xfrm>
        </p:spPr>
        <p:txBody>
          <a:bodyPr>
            <a:normAutofit/>
          </a:bodyPr>
          <a:lstStyle/>
          <a:p>
            <a:r>
              <a:rPr lang="it-IT" dirty="0"/>
              <a:t>Art. 12 Prescrizione e trattamento terapeutico</a:t>
            </a:r>
          </a:p>
          <a:p>
            <a:pPr marL="0" indent="0">
              <a:buNone/>
            </a:pPr>
            <a:r>
              <a:rPr lang="it-IT" dirty="0"/>
              <a:t>…In nessun caso il medico dovrà accedere a richieste del paziente in contrasto con i principi di scienza e coscienza </a:t>
            </a:r>
            <a:r>
              <a:rPr lang="it-IT" dirty="0">
                <a:highlight>
                  <a:srgbClr val="FFFF00"/>
                </a:highlight>
              </a:rPr>
              <a:t>allo scopo di compiacerlo</a:t>
            </a:r>
            <a:r>
              <a:rPr lang="it-IT" dirty="0"/>
              <a:t>, sottraendolo alle sperimentate ed efficaci cure disponibili…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6C9BA0-2184-6BF3-92C6-FC568E509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2160" y="3904641"/>
            <a:ext cx="2808312" cy="2706315"/>
          </a:xfrm>
          <a:prstGeom prst="rect">
            <a:avLst/>
          </a:prstGeom>
          <a:effectLst>
            <a:glow rad="457200">
              <a:schemeClr val="accent1">
                <a:alpha val="20000"/>
              </a:schemeClr>
            </a:glow>
            <a:softEdge rad="177800"/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7B67DD-2F20-B5EA-6146-A74D29FD2B37}"/>
              </a:ext>
            </a:extLst>
          </p:cNvPr>
          <p:cNvSpPr txBox="1"/>
          <p:nvPr/>
        </p:nvSpPr>
        <p:spPr>
          <a:xfrm>
            <a:off x="2000232" y="4436901"/>
            <a:ext cx="35283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/>
              <a:t>Il tempo di cura è diventato anche tempo di discussione e debunking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59A853E-3F7B-DD46-CCAC-47ABDB855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  <p:extLst>
      <p:ext uri="{BB962C8B-B14F-4D97-AF65-F5344CB8AC3E}">
        <p14:creationId xmlns:p14="http://schemas.microsoft.com/office/powerpoint/2010/main" val="204884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A8D8B-6353-3140-B0EA-6CA84141B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5896" y="16994"/>
            <a:ext cx="5857916" cy="1143000"/>
          </a:xfrm>
        </p:spPr>
        <p:txBody>
          <a:bodyPr/>
          <a:lstStyle/>
          <a:p>
            <a:r>
              <a:rPr lang="it-IT" dirty="0"/>
              <a:t>Tra doveri, pazienti e colpe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6898B-DC4E-1175-7E42-0917DD6787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14514" y="1159994"/>
            <a:ext cx="6929486" cy="3917032"/>
          </a:xfrm>
        </p:spPr>
        <p:txBody>
          <a:bodyPr>
            <a:normAutofit/>
          </a:bodyPr>
          <a:lstStyle/>
          <a:p>
            <a:r>
              <a:rPr lang="it-IT" dirty="0"/>
              <a:t>Art. 18 Competenza professionale</a:t>
            </a:r>
          </a:p>
          <a:p>
            <a:pPr marL="0" indent="0">
              <a:buNone/>
            </a:pPr>
            <a:r>
              <a:rPr lang="it-IT" dirty="0"/>
              <a:t>Il medico deve garantire impegno e competenza professionale, non assumendo obblighi che non sia in condizione di soddisfare.</a:t>
            </a:r>
          </a:p>
          <a:p>
            <a:pPr marL="0" indent="0">
              <a:buNone/>
            </a:pPr>
            <a:r>
              <a:rPr lang="it-IT" dirty="0"/>
              <a:t>Egli </a:t>
            </a:r>
            <a:r>
              <a:rPr lang="it-IT" dirty="0">
                <a:highlight>
                  <a:srgbClr val="FFFF00"/>
                </a:highlight>
              </a:rPr>
              <a:t>deve affrontare i problemi diagnostici con il massimo scrupolo</a:t>
            </a:r>
            <a:r>
              <a:rPr lang="it-IT" dirty="0"/>
              <a:t>, dedicandovi il tempo necessario per un approfondito colloquio e per un adeguato esame obiettivo, avvalendosi delle indagini ritenute necessarie.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390B45-8D6E-CB58-2D18-6F7D50FD4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9973" y="5047681"/>
            <a:ext cx="4989762" cy="1300649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C4B28D-233B-EE30-E118-4DB0E6028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17D447-320A-D0A3-ADCC-650E8995B8E9}"/>
              </a:ext>
            </a:extLst>
          </p:cNvPr>
          <p:cNvSpPr txBox="1"/>
          <p:nvPr/>
        </p:nvSpPr>
        <p:spPr>
          <a:xfrm>
            <a:off x="634821" y="5297179"/>
            <a:ext cx="33508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Soluzione al problema? Intelligenza artificiale!</a:t>
            </a:r>
          </a:p>
        </p:txBody>
      </p:sp>
    </p:spTree>
    <p:extLst>
      <p:ext uri="{BB962C8B-B14F-4D97-AF65-F5344CB8AC3E}">
        <p14:creationId xmlns:p14="http://schemas.microsoft.com/office/powerpoint/2010/main" val="328492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F43EA-A4AD-5243-DBF9-65519A29F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Oltre ogni limite temporale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A2FA8E-8F3E-0142-89A6-5667CCD490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32" y="1600201"/>
            <a:ext cx="6929486" cy="2476872"/>
          </a:xfrm>
        </p:spPr>
        <p:txBody>
          <a:bodyPr>
            <a:normAutofit fontScale="77500" lnSpcReduction="20000"/>
          </a:bodyPr>
          <a:lstStyle/>
          <a:p>
            <a:r>
              <a:rPr lang="it-IT" dirty="0"/>
              <a:t>Art. 72 </a:t>
            </a:r>
            <a:r>
              <a:rPr lang="it-IT" b="1" dirty="0"/>
              <a:t>Eccesso di prestazioni</a:t>
            </a:r>
          </a:p>
          <a:p>
            <a:pPr marL="0" indent="0">
              <a:buNone/>
            </a:pPr>
            <a:r>
              <a:rPr lang="it-IT" dirty="0"/>
              <a:t>Il medico dipendente o convenzionato deve esigere da parte della struttura in cui opera ogni garanzia affinchè </a:t>
            </a:r>
            <a:r>
              <a:rPr lang="it-IT" dirty="0">
                <a:highlight>
                  <a:srgbClr val="FFFF00"/>
                </a:highlight>
              </a:rPr>
              <a:t>le modalità del suo impegno </a:t>
            </a:r>
            <a:r>
              <a:rPr lang="it-IT" i="1" dirty="0">
                <a:highlight>
                  <a:srgbClr val="FFFF00"/>
                </a:highlight>
              </a:rPr>
              <a:t>non incidano negativamente sulla qualità e l’equità delle prestazioni</a:t>
            </a:r>
            <a:r>
              <a:rPr lang="it-IT" dirty="0"/>
              <a:t>, nonché sul rispetto delle norme deontologiche.</a:t>
            </a:r>
          </a:p>
          <a:p>
            <a:pPr marL="0" indent="0">
              <a:buNone/>
            </a:pPr>
            <a:r>
              <a:rPr lang="it-IT" dirty="0"/>
              <a:t>Il medico non deve assumere impegni professionali che comportino </a:t>
            </a:r>
            <a:r>
              <a:rPr lang="it-IT" dirty="0">
                <a:highlight>
                  <a:srgbClr val="FFFF00"/>
                </a:highlight>
              </a:rPr>
              <a:t>eccessi di prestazioni </a:t>
            </a:r>
            <a:r>
              <a:rPr lang="it-IT" dirty="0"/>
              <a:t>tali da pregiudicare la qualità della sua opera professionale e la sicurezza del malato.</a:t>
            </a:r>
          </a:p>
          <a:p>
            <a:endParaRPr lang="it-IT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380797-1F3E-B64E-1F8D-5DAD73043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0686" y="4093839"/>
            <a:ext cx="3491880" cy="2327920"/>
          </a:xfrm>
          <a:prstGeom prst="rect">
            <a:avLst/>
          </a:prstGeom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CA80AA-4EF7-D481-140B-41A48B82E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7BFBCA7-EB0F-7760-AFA3-ED69B629BA34}"/>
              </a:ext>
            </a:extLst>
          </p:cNvPr>
          <p:cNvSpPr txBox="1"/>
          <p:nvPr/>
        </p:nvSpPr>
        <p:spPr>
          <a:xfrm>
            <a:off x="1835696" y="4113435"/>
            <a:ext cx="3491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Come conciliare riposo, famiglia e vita con un eccesso di lavoro che implica la responsabilità verso terzi, senza sbagliare?</a:t>
            </a:r>
          </a:p>
        </p:txBody>
      </p:sp>
    </p:spTree>
    <p:extLst>
      <p:ext uri="{BB962C8B-B14F-4D97-AF65-F5344CB8AC3E}">
        <p14:creationId xmlns:p14="http://schemas.microsoft.com/office/powerpoint/2010/main" val="41822212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FE524E3-4A2C-7408-5561-2E05FAA85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9449" y="1431202"/>
            <a:ext cx="6929487" cy="5426797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dist="76200" dir="2700000" algn="tl" rotWithShape="0">
              <a:prstClr val="black">
                <a:alpha val="0"/>
              </a:prstClr>
            </a:outerShdw>
            <a:softEdge rad="4953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508B35-CC47-5072-21DC-4E69A932D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Modernizzare il rapporto medico paziente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2D431B-E540-7766-2D6D-E8B587D1A0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0858" y="1556792"/>
            <a:ext cx="6929486" cy="4525963"/>
          </a:xfrm>
          <a:effectLst>
            <a:softEdge rad="1206500"/>
          </a:effectLst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it-IT" dirty="0"/>
              <a:t>L’alleanza medico paziente nel 2026:</a:t>
            </a:r>
          </a:p>
          <a:p>
            <a:pPr marL="0" indent="0">
              <a:buNone/>
            </a:pPr>
            <a:endParaRPr lang="it-IT" dirty="0"/>
          </a:p>
          <a:p>
            <a:pPr marL="514350" indent="-514350">
              <a:buFont typeface="+mj-lt"/>
              <a:buAutoNum type="arabicPeriod"/>
            </a:pPr>
            <a:r>
              <a:rPr lang="it-IT" b="1" dirty="0"/>
              <a:t>Condivisione degli obiettivi: accordo e condivisione su quali siano le mete e i risultati desiderati del percorso</a:t>
            </a:r>
          </a:p>
          <a:p>
            <a:pPr marL="514350" indent="-514350">
              <a:buFont typeface="+mj-lt"/>
              <a:buAutoNum type="arabicPeriod"/>
            </a:pPr>
            <a:endParaRPr lang="it-IT" b="1" dirty="0"/>
          </a:p>
          <a:p>
            <a:pPr marL="514350" indent="-514350">
              <a:buFont typeface="+mj-lt"/>
              <a:buAutoNum type="arabicPeriod"/>
            </a:pPr>
            <a:r>
              <a:rPr lang="it-IT" b="1" dirty="0"/>
              <a:t>Definizione dei compiti e del rapporto: distinzione tra compiti del medico e doveri del paziente nel percorso, per migliorare la compliance terapeutica e mantenere le informazioni aggiornate</a:t>
            </a:r>
          </a:p>
          <a:p>
            <a:pPr marL="514350" indent="-514350">
              <a:buFont typeface="+mj-lt"/>
              <a:buAutoNum type="arabicPeriod"/>
            </a:pPr>
            <a:endParaRPr lang="it-IT" b="1" dirty="0"/>
          </a:p>
          <a:p>
            <a:pPr marL="514350" indent="-514350">
              <a:buFont typeface="+mj-lt"/>
              <a:buAutoNum type="arabicPeriod"/>
            </a:pPr>
            <a:r>
              <a:rPr lang="it-IT" b="1" dirty="0"/>
              <a:t>Legame affettivo: mantenere il clima di fiducia, stima, accettazione e sicurezza reciproca per rafforzare la collaborazione, con debunking, spiegazioni ed empatia assertiva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410D5B-02A6-2083-CCDA-C5EAF34CC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</p:spTree>
    <p:extLst>
      <p:ext uri="{BB962C8B-B14F-4D97-AF65-F5344CB8AC3E}">
        <p14:creationId xmlns:p14="http://schemas.microsoft.com/office/powerpoint/2010/main" val="23209767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F14A3-93D4-381B-FA9C-D069C0D69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i="1" dirty="0"/>
              <a:t>Grazie per l’attenzione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B98CD0EC-64F4-A86E-9619-D2A37A3C5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66149" y="1556792"/>
            <a:ext cx="3669221" cy="452596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C9FBA4-E72C-E177-6D06-8715C0AB7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/>
              <a:t>Dr. Luca Pilla, MMG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A612F0-7AFC-D3A2-67E8-F929DB8D99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520" y="4121396"/>
            <a:ext cx="2972320" cy="23877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5570347"/>
      </p:ext>
    </p:extLst>
  </p:cSld>
  <p:clrMapOvr>
    <a:masterClrMapping/>
  </p:clrMapOvr>
</p:sld>
</file>

<file path=ppt/theme/theme1.xml><?xml version="1.0" encoding="utf-8"?>
<a:theme xmlns:a="http://schemas.openxmlformats.org/drawingml/2006/main" name="medicin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UACurrentWords xmlns="7851d254-ce09-43b6-8d90-072588e7901c" xsi:nil="true"/>
    <DSATActionTaken xmlns="7851d254-ce09-43b6-8d90-072588e7901c" xsi:nil="true"/>
    <NumericId xmlns="7851d254-ce09-43b6-8d90-072588e7901c" xsi:nil="true"/>
    <OOCacheId xmlns="7851d254-ce09-43b6-8d90-072588e7901c">30eef977-4421-4499-a2ef-a071da4587a6</OOCacheId>
    <OutputCachingOn xmlns="7851d254-ce09-43b6-8d90-072588e7901c">false</OutputCachingOn>
    <ClipArtFilename xmlns="7851d254-ce09-43b6-8d90-072588e7901c" xsi:nil="true"/>
    <ApprovalStatus xmlns="7851d254-ce09-43b6-8d90-072588e7901c">ApprovedAutomatic</ApprovalStatus>
    <EditorialTags xmlns="7851d254-ce09-43b6-8d90-072588e7901c" xsi:nil="true"/>
    <Milestone xmlns="7851d254-ce09-43b6-8d90-072588e7901c" xsi:nil="true"/>
    <PublishStatusLookup xmlns="7851d254-ce09-43b6-8d90-072588e7901c">
      <Value>280307</Value>
      <Value>396726</Value>
    </PublishStatusLookup>
    <OriginAsset xmlns="7851d254-ce09-43b6-8d90-072588e7901c" xsi:nil="true"/>
    <OriginalSourceMarket xmlns="7851d254-ce09-43b6-8d90-072588e7901c" xsi:nil="true"/>
    <TrustLevel xmlns="7851d254-ce09-43b6-8d90-072588e7901c">2 Community Trusted</TrustLevel>
    <AssetId xmlns="7851d254-ce09-43b6-8d90-072588e7901c">TP102415355</AssetId>
    <AssetType xmlns="7851d254-ce09-43b6-8d90-072588e7901c" xsi:nil="true"/>
    <TPFriendlyName xmlns="7851d254-ce09-43b6-8d90-072588e7901c" xsi:nil="true"/>
    <IntlLangReview xmlns="7851d254-ce09-43b6-8d90-072588e7901c" xsi:nil="true"/>
    <PlannedPubDate xmlns="7851d254-ce09-43b6-8d90-072588e7901c" xsi:nil="true"/>
    <APDescription xmlns="7851d254-ce09-43b6-8d90-072588e7901c" xsi:nil="true"/>
    <IntlLangReviewer xmlns="7851d254-ce09-43b6-8d90-072588e7901c" xsi:nil="true"/>
    <IntlLocPriority xmlns="7851d254-ce09-43b6-8d90-072588e7901c" xsi:nil="true"/>
    <UAProjectedTotalWords xmlns="7851d254-ce09-43b6-8d90-072588e7901c" xsi:nil="true"/>
    <ApprovalLog xmlns="7851d254-ce09-43b6-8d90-072588e7901c" xsi:nil="true"/>
    <FriendlyTitle xmlns="7851d254-ce09-43b6-8d90-072588e7901c" xsi:nil="true"/>
    <LastHandOff xmlns="7851d254-ce09-43b6-8d90-072588e7901c" xsi:nil="true"/>
    <ContentItem xmlns="7851d254-ce09-43b6-8d90-072588e7901c" xsi:nil="true"/>
    <IsDeleted xmlns="7851d254-ce09-43b6-8d90-072588e7901c">false</IsDeleted>
    <EditorialStatus xmlns="7851d254-ce09-43b6-8d90-072588e7901c">Complete</EditorialStatus>
    <Markets xmlns="7851d254-ce09-43b6-8d90-072588e7901c">
      <Value>2</Value>
    </Markets>
    <ShowIn xmlns="7851d254-ce09-43b6-8d90-072588e7901c">Show everywhere</ShowIn>
    <ThumbnailAssetId xmlns="7851d254-ce09-43b6-8d90-072588e7901c" xsi:nil="true"/>
    <UALocComments xmlns="7851d254-ce09-43b6-8d90-072588e7901c" xsi:nil="true"/>
    <UALocRecommendation xmlns="7851d254-ce09-43b6-8d90-072588e7901c">Localize</UALocRecommendation>
    <CSXHash xmlns="7851d254-ce09-43b6-8d90-072588e7901c">YGz+99B8y2ReQUehBIjFnjTq13IYsGXp0Gw3XRzYL2s=</CSXHash>
    <Manager xmlns="7851d254-ce09-43b6-8d90-072588e7901c" xsi:nil="true"/>
    <ParentAssetId xmlns="7851d254-ce09-43b6-8d90-072588e7901c">TC102415356</ParentAssetId>
    <TemplateStatus xmlns="7851d254-ce09-43b6-8d90-072588e7901c" xsi:nil="true"/>
    <APAuthor xmlns="7851d254-ce09-43b6-8d90-072588e7901c">
      <UserInfo>
        <DisplayName/>
        <AccountId>580</AccountId>
        <AccountType/>
      </UserInfo>
    </APAuthor>
    <OpenTemplate xmlns="7851d254-ce09-43b6-8d90-072588e7901c">true</OpenTemplate>
    <CrawlForDependencies xmlns="7851d254-ce09-43b6-8d90-072588e7901c">false</CrawlForDependencies>
    <LastPublishResultLookup xmlns="7851d254-ce09-43b6-8d90-072588e7901c" xsi:nil="true"/>
    <LegacyData xmlns="7851d254-ce09-43b6-8d90-072588e7901c" xsi:nil="true"/>
    <TPNamespace xmlns="7851d254-ce09-43b6-8d90-072588e7901c" xsi:nil="true"/>
    <SourceTitle xmlns="7851d254-ce09-43b6-8d90-072588e7901c" xsi:nil="true"/>
    <TPAppVersion xmlns="7851d254-ce09-43b6-8d90-072588e7901c" xsi:nil="true"/>
    <AcquiredFrom xmlns="7851d254-ce09-43b6-8d90-072588e7901c">Internal MS</AcquiredFrom>
    <IsSearchable xmlns="7851d254-ce09-43b6-8d90-072588e7901c">false</IsSearchable>
    <Downloads xmlns="7851d254-ce09-43b6-8d90-072588e7901c">0</Downloads>
    <TPApplication xmlns="7851d254-ce09-43b6-8d90-072588e7901c" xsi:nil="true"/>
    <TPClientViewer xmlns="7851d254-ce09-43b6-8d90-072588e7901c" xsi:nil="true"/>
    <TPInstallLocation xmlns="7851d254-ce09-43b6-8d90-072588e7901c" xsi:nil="true"/>
    <MachineTranslated xmlns="7851d254-ce09-43b6-8d90-072588e7901c">false</MachineTranslated>
    <SubmitterId xmlns="7851d254-ce09-43b6-8d90-072588e7901c">S-1-10-0-6-35757-842399744</SubmitterId>
    <TPCommandLine xmlns="7851d254-ce09-43b6-8d90-072588e7901c" xsi:nil="true"/>
    <CSXUpdate xmlns="7851d254-ce09-43b6-8d90-072588e7901c">false</CSXUpdate>
    <CSXSubmissionDate xmlns="7851d254-ce09-43b6-8d90-072588e7901c">2010-12-11T00:29:47+00:00</CSXSubmissionDate>
    <BlockPublish xmlns="7851d254-ce09-43b6-8d90-072588e7901c" xsi:nil="true"/>
    <TPComponent xmlns="7851d254-ce09-43b6-8d90-072588e7901c" xsi:nil="true"/>
    <MarketSpecific xmlns="7851d254-ce09-43b6-8d90-072588e7901c" xsi:nil="true"/>
    <LastModifiedDateTime xmlns="7851d254-ce09-43b6-8d90-072588e7901c" xsi:nil="true"/>
    <TPLaunchHelpLinkType xmlns="7851d254-ce09-43b6-8d90-072588e7901c">Template</TPLaunchHelpLinkType>
    <Providers xmlns="7851d254-ce09-43b6-8d90-072588e7901c">1|PN101970717| | </Providers>
    <TimesCloned xmlns="7851d254-ce09-43b6-8d90-072588e7901c" xsi:nil="true"/>
    <UANotes xmlns="7851d254-ce09-43b6-8d90-072588e7901c" xsi:nil="true"/>
    <VoteCount xmlns="7851d254-ce09-43b6-8d90-072588e7901c" xsi:nil="true"/>
    <CSXSubmissionMarket xmlns="7851d254-ce09-43b6-8d90-072588e7901c">2</CSXSubmissionMarket>
    <HandoffToMSDN xmlns="7851d254-ce09-43b6-8d90-072588e7901c" xsi:nil="true"/>
    <AssetExpire xmlns="7851d254-ce09-43b6-8d90-072588e7901c">2100-01-01T00:00:00+00:00</AssetExpire>
    <IntlLangReviewDate xmlns="7851d254-ce09-43b6-8d90-072588e7901c" xsi:nil="true"/>
    <DirectSourceMarket xmlns="7851d254-ce09-43b6-8d90-072588e7901c" xsi:nil="true"/>
    <APEditor xmlns="7851d254-ce09-43b6-8d90-072588e7901c">
      <UserInfo>
        <DisplayName/>
        <AccountId xsi:nil="true"/>
        <AccountType/>
      </UserInfo>
    </APEditor>
    <PrimaryImageGen xmlns="7851d254-ce09-43b6-8d90-072588e7901c">true</PrimaryImageGen>
    <PolicheckWords xmlns="7851d254-ce09-43b6-8d90-072588e7901c" xsi:nil="true"/>
    <Provider xmlns="7851d254-ce09-43b6-8d90-072588e7901c" xsi:nil="true"/>
    <AssetStart xmlns="7851d254-ce09-43b6-8d90-072588e7901c">2010-12-11T00:29:47+00:00</AssetStart>
    <BugNumber xmlns="7851d254-ce09-43b6-8d90-072588e7901c" xsi:nil="true"/>
    <TPExecutable xmlns="7851d254-ce09-43b6-8d90-072588e7901c" xsi:nil="true"/>
    <TPLaunchHelpLink xmlns="7851d254-ce09-43b6-8d90-072588e7901c" xsi:nil="true"/>
    <BusinessGroup xmlns="7851d254-ce09-43b6-8d90-072588e7901c" xsi:nil="true"/>
    <TemplateTemplateType xmlns="7851d254-ce09-43b6-8d90-072588e7901c">PowerPoint 12 Default</TemplateTemplateType>
    <PublishTargets xmlns="7851d254-ce09-43b6-8d90-072588e7901c">OfficeOnline</PublishTargets>
    <ArtSampleDocs xmlns="7851d254-ce09-43b6-8d90-072588e7901c" xsi:nil="true"/>
    <CampaignTagsTaxHTField0 xmlns="7851d254-ce09-43b6-8d90-072588e7901c">
      <Terms xmlns="http://schemas.microsoft.com/office/infopath/2007/PartnerControls"/>
    </CampaignTagsTaxHTField0>
    <LocPublishedDependentAssetsLookup xmlns="7851d254-ce09-43b6-8d90-072588e7901c" xsi:nil="true"/>
    <LocOverallLocStatusLookup xmlns="7851d254-ce09-43b6-8d90-072588e7901c" xsi:nil="true"/>
    <InternalTagsTaxHTField0 xmlns="7851d254-ce09-43b6-8d90-072588e7901c">
      <Terms xmlns="http://schemas.microsoft.com/office/infopath/2007/PartnerControls"/>
    </InternalTagsTaxHTField0>
    <LocComments xmlns="7851d254-ce09-43b6-8d90-072588e7901c" xsi:nil="true"/>
    <LocProcessedForMarketsLookup xmlns="7851d254-ce09-43b6-8d90-072588e7901c" xsi:nil="true"/>
    <ScenarioTagsTaxHTField0 xmlns="7851d254-ce09-43b6-8d90-072588e7901c">
      <Terms xmlns="http://schemas.microsoft.com/office/infopath/2007/PartnerControls"/>
    </ScenarioTagsTaxHTField0>
    <LocLastLocAttemptVersionTypeLookup xmlns="7851d254-ce09-43b6-8d90-072588e7901c" xsi:nil="true"/>
    <LocOverallPublishStatusLookup xmlns="7851d254-ce09-43b6-8d90-072588e7901c" xsi:nil="true"/>
    <LocPublishedLinkedAssetsLookup xmlns="7851d254-ce09-43b6-8d90-072588e7901c" xsi:nil="true"/>
    <TaxCatchAll xmlns="7851d254-ce09-43b6-8d90-072588e7901c"/>
    <LocRecommendedHandoff xmlns="7851d254-ce09-43b6-8d90-072588e7901c" xsi:nil="true"/>
    <LocProcessedForHandoffsLookup xmlns="7851d254-ce09-43b6-8d90-072588e7901c" xsi:nil="true"/>
    <LocOverallHandbackStatusLookup xmlns="7851d254-ce09-43b6-8d90-072588e7901c" xsi:nil="true"/>
    <LocNewPublishedVersionLookup xmlns="7851d254-ce09-43b6-8d90-072588e7901c" xsi:nil="true"/>
    <LocManualTestRequired xmlns="7851d254-ce09-43b6-8d90-072588e7901c" xsi:nil="true"/>
    <LocalizationTagsTaxHTField0 xmlns="7851d254-ce09-43b6-8d90-072588e7901c">
      <Terms xmlns="http://schemas.microsoft.com/office/infopath/2007/PartnerControls"/>
    </LocalizationTagsTaxHTField0>
    <LocLastLocAttemptVersionLookup xmlns="7851d254-ce09-43b6-8d90-072588e7901c">124</LocLastLocAttemptVersionLookup>
    <FeatureTagsTaxHTField0 xmlns="7851d254-ce09-43b6-8d90-072588e7901c">
      <Terms xmlns="http://schemas.microsoft.com/office/infopath/2007/PartnerControls"/>
    </FeatureTagsTaxHTField0>
    <LocOverallPreviewStatusLookup xmlns="7851d254-ce09-43b6-8d90-072588e7901c" xsi:nil="true"/>
    <RecommendationsModifier xmlns="7851d254-ce09-43b6-8d90-072588e7901c" xsi:nil="true"/>
    <OriginalRelease xmlns="7851d254-ce09-43b6-8d90-072588e7901c">14</OriginalRelease>
    <LocMarketGroupTiers2 xmlns="7851d254-ce09-43b6-8d90-072588e7901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FB888328A8731147A9E2416CA6C7A65B0400DC6FA6ECFB23F54F9F45EE586A6D0A65" ma:contentTypeVersion="56" ma:contentTypeDescription="Create a new document." ma:contentTypeScope="" ma:versionID="c97688fe8962075e95d1f794ee1b82d8">
  <xsd:schema xmlns:xsd="http://www.w3.org/2001/XMLSchema" xmlns:xs="http://www.w3.org/2001/XMLSchema" xmlns:p="http://schemas.microsoft.com/office/2006/metadata/properties" xmlns:ns2="7851d254-ce09-43b6-8d90-072588e7901c" targetNamespace="http://schemas.microsoft.com/office/2006/metadata/properties" ma:root="true" ma:fieldsID="c225bda33905c745071d9d8b7e170627" ns2:_="">
    <xsd:import namespace="7851d254-ce09-43b6-8d90-072588e7901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1d254-ce09-43b6-8d90-072588e7901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9ebba19d-2be4-461d-87e9-c05e5ebbf568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C164E808-44FA-4F5F-91C3-AF5B09309907}" ma:internalName="CSXSubmissionMarket" ma:readOnly="false" ma:showField="MarketName" ma:web="7851d254-ce09-43b6-8d90-072588e7901c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0c66e03a-b58b-4d86-891b-8e445e1562f0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AD356C7F-0981-4C41-B229-50D503AAD5E8}" ma:internalName="InProjectListLookup" ma:readOnly="true" ma:showField="InProjectList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575b5594-eef4-4833-b257-601720e535bd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AD356C7F-0981-4C41-B229-50D503AAD5E8}" ma:internalName="LastCompleteVersionLookup" ma:readOnly="true" ma:showField="LastCompleteVersion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AD356C7F-0981-4C41-B229-50D503AAD5E8}" ma:internalName="LastPreviewErrorLookup" ma:readOnly="true" ma:showField="LastPreviewError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AD356C7F-0981-4C41-B229-50D503AAD5E8}" ma:internalName="LastPreviewResultLookup" ma:readOnly="true" ma:showField="LastPreviewResult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AD356C7F-0981-4C41-B229-50D503AAD5E8}" ma:internalName="LastPreviewAttemptDateLookup" ma:readOnly="true" ma:showField="LastPreviewAttemptDate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AD356C7F-0981-4C41-B229-50D503AAD5E8}" ma:internalName="LastPreviewedByLookup" ma:readOnly="true" ma:showField="LastPreviewedBy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AD356C7F-0981-4C41-B229-50D503AAD5E8}" ma:internalName="LastPreviewTimeLookup" ma:readOnly="true" ma:showField="LastPreviewTime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AD356C7F-0981-4C41-B229-50D503AAD5E8}" ma:internalName="LastPreviewVersionLookup" ma:readOnly="true" ma:showField="LastPreviewVersion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AD356C7F-0981-4C41-B229-50D503AAD5E8}" ma:internalName="LastPublishErrorLookup" ma:readOnly="true" ma:showField="LastPublishError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AD356C7F-0981-4C41-B229-50D503AAD5E8}" ma:internalName="LastPublishResultLookup" ma:readOnly="true" ma:showField="LastPublishResult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AD356C7F-0981-4C41-B229-50D503AAD5E8}" ma:internalName="LastPublishAttemptDateLookup" ma:readOnly="true" ma:showField="LastPublishAttemptDate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AD356C7F-0981-4C41-B229-50D503AAD5E8}" ma:internalName="LastPublishedByLookup" ma:readOnly="true" ma:showField="LastPublishedBy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AD356C7F-0981-4C41-B229-50D503AAD5E8}" ma:internalName="LastPublishTimeLookup" ma:readOnly="true" ma:showField="LastPublishTime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AD356C7F-0981-4C41-B229-50D503AAD5E8}" ma:internalName="LastPublishVersionLookup" ma:readOnly="true" ma:showField="LastPublishVersion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17F96094-CC23-4712-BE97-DE1DD51648A2}" ma:internalName="LocLastLocAttemptVersionLookup" ma:readOnly="false" ma:showField="LastLocAttemptVersion" ma:web="7851d254-ce09-43b6-8d90-072588e7901c">
      <xsd:simpleType>
        <xsd:restriction base="dms:Lookup"/>
      </xsd:simpleType>
    </xsd:element>
    <xsd:element name="LocLastLocAttemptVersionTypeLookup" ma:index="71" nillable="true" ma:displayName="Loc Last Loc Attempt Version Type" ma:default="" ma:list="{17F96094-CC23-4712-BE97-DE1DD51648A2}" ma:internalName="LocLastLocAttemptVersionTypeLookup" ma:readOnly="true" ma:showField="LastLocAttemptVersionType" ma:web="7851d254-ce09-43b6-8d90-072588e7901c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17F96094-CC23-4712-BE97-DE1DD51648A2}" ma:internalName="LocNewPublishedVersionLookup" ma:readOnly="true" ma:showField="NewPublishedVersion" ma:web="7851d254-ce09-43b6-8d90-072588e7901c">
      <xsd:simpleType>
        <xsd:restriction base="dms:Lookup"/>
      </xsd:simpleType>
    </xsd:element>
    <xsd:element name="LocOverallHandbackStatusLookup" ma:index="75" nillable="true" ma:displayName="Loc Overall Handback Status" ma:default="" ma:list="{17F96094-CC23-4712-BE97-DE1DD51648A2}" ma:internalName="LocOverallHandbackStatusLookup" ma:readOnly="true" ma:showField="OverallHandbackStatus" ma:web="7851d254-ce09-43b6-8d90-072588e7901c">
      <xsd:simpleType>
        <xsd:restriction base="dms:Lookup"/>
      </xsd:simpleType>
    </xsd:element>
    <xsd:element name="LocOverallLocStatusLookup" ma:index="76" nillable="true" ma:displayName="Loc Overall Localize Status" ma:default="" ma:list="{17F96094-CC23-4712-BE97-DE1DD51648A2}" ma:internalName="LocOverallLocStatusLookup" ma:readOnly="true" ma:showField="OverallLocStatus" ma:web="7851d254-ce09-43b6-8d90-072588e7901c">
      <xsd:simpleType>
        <xsd:restriction base="dms:Lookup"/>
      </xsd:simpleType>
    </xsd:element>
    <xsd:element name="LocOverallPreviewStatusLookup" ma:index="77" nillable="true" ma:displayName="Loc Overall Preview Status" ma:default="" ma:list="{17F96094-CC23-4712-BE97-DE1DD51648A2}" ma:internalName="LocOverallPreviewStatusLookup" ma:readOnly="true" ma:showField="OverallPreviewStatus" ma:web="7851d254-ce09-43b6-8d90-072588e7901c">
      <xsd:simpleType>
        <xsd:restriction base="dms:Lookup"/>
      </xsd:simpleType>
    </xsd:element>
    <xsd:element name="LocOverallPublishStatusLookup" ma:index="78" nillable="true" ma:displayName="Loc Overall Publish Status" ma:default="" ma:list="{17F96094-CC23-4712-BE97-DE1DD51648A2}" ma:internalName="LocOverallPublishStatusLookup" ma:readOnly="true" ma:showField="OverallPublishStatus" ma:web="7851d254-ce09-43b6-8d90-072588e7901c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17F96094-CC23-4712-BE97-DE1DD51648A2}" ma:internalName="LocProcessedForHandoffsLookup" ma:readOnly="true" ma:showField="ProcessedForHandoffs" ma:web="7851d254-ce09-43b6-8d90-072588e7901c">
      <xsd:simpleType>
        <xsd:restriction base="dms:Lookup"/>
      </xsd:simpleType>
    </xsd:element>
    <xsd:element name="LocProcessedForMarketsLookup" ma:index="81" nillable="true" ma:displayName="Loc Processed For Markets" ma:default="" ma:list="{17F96094-CC23-4712-BE97-DE1DD51648A2}" ma:internalName="LocProcessedForMarketsLookup" ma:readOnly="true" ma:showField="ProcessedForMarkets" ma:web="7851d254-ce09-43b6-8d90-072588e7901c">
      <xsd:simpleType>
        <xsd:restriction base="dms:Lookup"/>
      </xsd:simpleType>
    </xsd:element>
    <xsd:element name="LocPublishedDependentAssetsLookup" ma:index="82" nillable="true" ma:displayName="Loc Published Dependent Assets" ma:default="" ma:list="{17F96094-CC23-4712-BE97-DE1DD51648A2}" ma:internalName="LocPublishedDependentAssetsLookup" ma:readOnly="true" ma:showField="PublishedDependentAssets" ma:web="7851d254-ce09-43b6-8d90-072588e7901c">
      <xsd:simpleType>
        <xsd:restriction base="dms:Lookup"/>
      </xsd:simpleType>
    </xsd:element>
    <xsd:element name="LocPublishedLinkedAssetsLookup" ma:index="83" nillable="true" ma:displayName="Loc Published Linked Assets" ma:default="" ma:list="{17F96094-CC23-4712-BE97-DE1DD51648A2}" ma:internalName="LocPublishedLinkedAssetsLookup" ma:readOnly="true" ma:showField="PublishedLinkedAssets" ma:web="7851d254-ce09-43b6-8d90-072588e7901c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b1ddce1b-f703-4c9f-819c-e88ccecfe8e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C164E808-44FA-4F5F-91C3-AF5B09309907}" ma:internalName="Markets" ma:readOnly="false" ma:showField="MarketName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AD356C7F-0981-4C41-B229-50D503AAD5E8}" ma:internalName="NumOfRatingsLookup" ma:readOnly="true" ma:showField="NumOfRatings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AD356C7F-0981-4C41-B229-50D503AAD5E8}" ma:internalName="PublishStatusLookup" ma:readOnly="false" ma:showField="PublishStatus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3f195d06-aec0-4d35-9b7e-8061da1a1386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73ff1703-6c3c-47c1-ae53-2bc507bafe3b}" ma:internalName="TaxCatchAll" ma:showField="CatchAllData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73ff1703-6c3c-47c1-ae53-2bc507bafe3b}" ma:internalName="TaxCatchAllLabel" ma:readOnly="true" ma:showField="CatchAllDataLabel" ma:web="7851d254-ce09-43b6-8d90-072588e7901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745634A-07DD-4587-94BC-3F0CF056DA0D}">
  <ds:schemaRefs>
    <ds:schemaRef ds:uri="http://schemas.microsoft.com/office/2006/metadata/properties"/>
    <ds:schemaRef ds:uri="http://schemas.microsoft.com/office/infopath/2007/PartnerControls"/>
    <ds:schemaRef ds:uri="7851d254-ce09-43b6-8d90-072588e7901c"/>
  </ds:schemaRefs>
</ds:datastoreItem>
</file>

<file path=customXml/itemProps2.xml><?xml version="1.0" encoding="utf-8"?>
<ds:datastoreItem xmlns:ds="http://schemas.openxmlformats.org/officeDocument/2006/customXml" ds:itemID="{B1AD906A-4FA4-4A08-9CD5-00355102B7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F79B7E8-AF5D-4EC8-900D-70334CF747C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1d254-ce09-43b6-8d90-072588e7901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Medicina</Template>
  <TotalTime>118</TotalTime>
  <Words>536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Candara</vt:lpstr>
      <vt:lpstr>medicina</vt:lpstr>
      <vt:lpstr>Le dimensioni della reponsabilità medica</vt:lpstr>
      <vt:lpstr>I consensi prima di visitare!</vt:lpstr>
      <vt:lpstr>Sempre più informatica</vt:lpstr>
      <vt:lpstr>Il ribaltamento del rapporto tra medici e pazienti</vt:lpstr>
      <vt:lpstr>Cedere alle richieste dei pazienti per proseguire il lavoro?</vt:lpstr>
      <vt:lpstr>Tra doveri, pazienti e colpe</vt:lpstr>
      <vt:lpstr>Oltre ogni limite temporale</vt:lpstr>
      <vt:lpstr>Modernizzare il rapporto medico paziente</vt:lpstr>
      <vt:lpstr>Grazie per l’attenzione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luca pilla</dc:creator>
  <cp:lastModifiedBy>luca pilla</cp:lastModifiedBy>
  <cp:revision>3</cp:revision>
  <dcterms:created xsi:type="dcterms:W3CDTF">2026-05-29T19:38:44Z</dcterms:created>
  <dcterms:modified xsi:type="dcterms:W3CDTF">2026-05-29T21:37:27Z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0x010100FB888328A8731147A9E2416CA6C7A65B0400DC6FA6ECFB23F54F9F45EE586A6D0A65</vt:lpwstr>
  </property>
  <property fmtid="{D5CDD505-2E9C-101B-9397-08002B2CF9AE}" pid="3" name="ImageGenCounter">
    <vt:i4>0</vt:i4>
  </property>
  <property fmtid="{D5CDD505-2E9C-101B-9397-08002B2CF9AE}" pid="4" name="ImageGenStatus">
    <vt:i4>0</vt:i4>
  </property>
  <property fmtid="{D5CDD505-2E9C-101B-9397-08002B2CF9AE}" pid="5" name="PolicheckStatus">
    <vt:i4>3</vt:i4>
  </property>
  <property fmtid="{D5CDD505-2E9C-101B-9397-08002B2CF9AE}" pid="6" name="Applications">
    <vt:lpwstr>53;#;#407;#</vt:lpwstr>
  </property>
  <property fmtid="{D5CDD505-2E9C-101B-9397-08002B2CF9AE}" pid="7" name="PolicheckCounter">
    <vt:i4>1</vt:i4>
  </property>
  <property fmtid="{D5CDD505-2E9C-101B-9397-08002B2CF9AE}" pid="8" name="ImageGenTimestamp">
    <vt:filetime>2010-12-11T00:29:47Z</vt:filetime>
  </property>
  <property fmtid="{D5CDD505-2E9C-101B-9397-08002B2CF9AE}" pid="9" name="PolicheckTimestamp">
    <vt:filetime>2011-04-28T16:10:25Z</vt:filetime>
  </property>
</Properties>
</file>