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82" r:id="rId15"/>
    <p:sldId id="270" r:id="rId16"/>
    <p:sldId id="271" r:id="rId17"/>
    <p:sldId id="272" r:id="rId18"/>
    <p:sldId id="283" r:id="rId19"/>
    <p:sldId id="286" r:id="rId20"/>
    <p:sldId id="273" r:id="rId21"/>
    <p:sldId id="274" r:id="rId22"/>
    <p:sldId id="275" r:id="rId23"/>
    <p:sldId id="284" r:id="rId24"/>
    <p:sldId id="287" r:id="rId25"/>
    <p:sldId id="276" r:id="rId26"/>
    <p:sldId id="277" r:id="rId27"/>
    <p:sldId id="280" r:id="rId28"/>
    <p:sldId id="285" r:id="rId29"/>
    <p:sldId id="288" r:id="rId30"/>
    <p:sldId id="289" r:id="rId31"/>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6" d="100"/>
          <a:sy n="76" d="100"/>
        </p:scale>
        <p:origin x="907"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asabetta Soavi" userId="5523e722-50d6-4fba-934c-e47a3a02682d" providerId="ADAL" clId="{A523E1F2-905A-4BDE-9414-A9E9BF70D4C6}"/>
    <pc:docChg chg="undo custSel addSld delSld modSld">
      <pc:chgData name="Eliasabetta Soavi" userId="5523e722-50d6-4fba-934c-e47a3a02682d" providerId="ADAL" clId="{A523E1F2-905A-4BDE-9414-A9E9BF70D4C6}" dt="2026-06-05T15:19:59.450" v="3977" actId="20577"/>
      <pc:docMkLst>
        <pc:docMk/>
      </pc:docMkLst>
      <pc:sldChg chg="modSp mod">
        <pc:chgData name="Eliasabetta Soavi" userId="5523e722-50d6-4fba-934c-e47a3a02682d" providerId="ADAL" clId="{A523E1F2-905A-4BDE-9414-A9E9BF70D4C6}" dt="2026-05-29T13:57:33.864" v="3383" actId="20577"/>
        <pc:sldMkLst>
          <pc:docMk/>
          <pc:sldMk cId="546371924" sldId="256"/>
        </pc:sldMkLst>
        <pc:spChg chg="mod">
          <ac:chgData name="Eliasabetta Soavi" userId="5523e722-50d6-4fba-934c-e47a3a02682d" providerId="ADAL" clId="{A523E1F2-905A-4BDE-9414-A9E9BF70D4C6}" dt="2026-05-29T13:57:23.315" v="3360" actId="20577"/>
          <ac:spMkLst>
            <pc:docMk/>
            <pc:sldMk cId="546371924" sldId="256"/>
            <ac:spMk id="2" creationId="{78FCE049-923F-3CBB-6015-DA4C01062490}"/>
          </ac:spMkLst>
        </pc:spChg>
        <pc:spChg chg="mod">
          <ac:chgData name="Eliasabetta Soavi" userId="5523e722-50d6-4fba-934c-e47a3a02682d" providerId="ADAL" clId="{A523E1F2-905A-4BDE-9414-A9E9BF70D4C6}" dt="2026-05-29T13:57:33.864" v="3383" actId="20577"/>
          <ac:spMkLst>
            <pc:docMk/>
            <pc:sldMk cId="546371924" sldId="256"/>
            <ac:spMk id="3" creationId="{8A7C989F-A0C1-880F-A47E-D72A328A02A0}"/>
          </ac:spMkLst>
        </pc:spChg>
      </pc:sldChg>
      <pc:sldChg chg="modSp mod">
        <pc:chgData name="Eliasabetta Soavi" userId="5523e722-50d6-4fba-934c-e47a3a02682d" providerId="ADAL" clId="{A523E1F2-905A-4BDE-9414-A9E9BF70D4C6}" dt="2026-06-05T15:07:34.191" v="3643" actId="20577"/>
        <pc:sldMkLst>
          <pc:docMk/>
          <pc:sldMk cId="2653939113" sldId="257"/>
        </pc:sldMkLst>
        <pc:spChg chg="mod">
          <ac:chgData name="Eliasabetta Soavi" userId="5523e722-50d6-4fba-934c-e47a3a02682d" providerId="ADAL" clId="{A523E1F2-905A-4BDE-9414-A9E9BF70D4C6}" dt="2026-05-29T17:26:59.096" v="3543" actId="255"/>
          <ac:spMkLst>
            <pc:docMk/>
            <pc:sldMk cId="2653939113" sldId="257"/>
            <ac:spMk id="2" creationId="{BD2C0B70-D5A2-4AB4-1796-FBDB750788AF}"/>
          </ac:spMkLst>
        </pc:spChg>
        <pc:spChg chg="mod">
          <ac:chgData name="Eliasabetta Soavi" userId="5523e722-50d6-4fba-934c-e47a3a02682d" providerId="ADAL" clId="{A523E1F2-905A-4BDE-9414-A9E9BF70D4C6}" dt="2026-06-05T15:07:34.191" v="3643" actId="20577"/>
          <ac:spMkLst>
            <pc:docMk/>
            <pc:sldMk cId="2653939113" sldId="257"/>
            <ac:spMk id="3" creationId="{2FC5AE43-D78C-8A99-8B78-9EB024D4AB95}"/>
          </ac:spMkLst>
        </pc:spChg>
      </pc:sldChg>
      <pc:sldChg chg="modSp mod">
        <pc:chgData name="Eliasabetta Soavi" userId="5523e722-50d6-4fba-934c-e47a3a02682d" providerId="ADAL" clId="{A523E1F2-905A-4BDE-9414-A9E9BF70D4C6}" dt="2026-05-29T17:28:13.451" v="3545" actId="1076"/>
        <pc:sldMkLst>
          <pc:docMk/>
          <pc:sldMk cId="1521797688" sldId="258"/>
        </pc:sldMkLst>
        <pc:spChg chg="mod">
          <ac:chgData name="Eliasabetta Soavi" userId="5523e722-50d6-4fba-934c-e47a3a02682d" providerId="ADAL" clId="{A523E1F2-905A-4BDE-9414-A9E9BF70D4C6}" dt="2026-05-29T17:28:13.451" v="3545" actId="1076"/>
          <ac:spMkLst>
            <pc:docMk/>
            <pc:sldMk cId="1521797688" sldId="258"/>
            <ac:spMk id="3" creationId="{5C77165B-8031-0635-58FC-005C03FF3E59}"/>
          </ac:spMkLst>
        </pc:spChg>
      </pc:sldChg>
      <pc:sldChg chg="modSp mod">
        <pc:chgData name="Eliasabetta Soavi" userId="5523e722-50d6-4fba-934c-e47a3a02682d" providerId="ADAL" clId="{A523E1F2-905A-4BDE-9414-A9E9BF70D4C6}" dt="2026-05-29T17:28:38.944" v="3547" actId="1076"/>
        <pc:sldMkLst>
          <pc:docMk/>
          <pc:sldMk cId="1883297851" sldId="259"/>
        </pc:sldMkLst>
        <pc:spChg chg="mod">
          <ac:chgData name="Eliasabetta Soavi" userId="5523e722-50d6-4fba-934c-e47a3a02682d" providerId="ADAL" clId="{A523E1F2-905A-4BDE-9414-A9E9BF70D4C6}" dt="2026-05-29T17:28:38.944" v="3547" actId="1076"/>
          <ac:spMkLst>
            <pc:docMk/>
            <pc:sldMk cId="1883297851" sldId="259"/>
            <ac:spMk id="3" creationId="{E6189579-0EA4-E3E5-432E-9F963D683C52}"/>
          </ac:spMkLst>
        </pc:spChg>
      </pc:sldChg>
      <pc:sldChg chg="modSp mod">
        <pc:chgData name="Eliasabetta Soavi" userId="5523e722-50d6-4fba-934c-e47a3a02682d" providerId="ADAL" clId="{A523E1F2-905A-4BDE-9414-A9E9BF70D4C6}" dt="2026-05-29T17:29:14.007" v="3549" actId="1076"/>
        <pc:sldMkLst>
          <pc:docMk/>
          <pc:sldMk cId="3419754042" sldId="260"/>
        </pc:sldMkLst>
        <pc:spChg chg="mod">
          <ac:chgData name="Eliasabetta Soavi" userId="5523e722-50d6-4fba-934c-e47a3a02682d" providerId="ADAL" clId="{A523E1F2-905A-4BDE-9414-A9E9BF70D4C6}" dt="2026-05-28T18:55:53.182" v="638" actId="113"/>
          <ac:spMkLst>
            <pc:docMk/>
            <pc:sldMk cId="3419754042" sldId="260"/>
            <ac:spMk id="2" creationId="{68C21687-CD87-B96F-B5B2-EC06ED47C65B}"/>
          </ac:spMkLst>
        </pc:spChg>
        <pc:spChg chg="mod">
          <ac:chgData name="Eliasabetta Soavi" userId="5523e722-50d6-4fba-934c-e47a3a02682d" providerId="ADAL" clId="{A523E1F2-905A-4BDE-9414-A9E9BF70D4C6}" dt="2026-05-29T17:29:14.007" v="3549" actId="1076"/>
          <ac:spMkLst>
            <pc:docMk/>
            <pc:sldMk cId="3419754042" sldId="260"/>
            <ac:spMk id="3" creationId="{538FEEAE-64F1-536A-C807-0935852C4043}"/>
          </ac:spMkLst>
        </pc:spChg>
      </pc:sldChg>
      <pc:sldChg chg="modSp mod">
        <pc:chgData name="Eliasabetta Soavi" userId="5523e722-50d6-4fba-934c-e47a3a02682d" providerId="ADAL" clId="{A523E1F2-905A-4BDE-9414-A9E9BF70D4C6}" dt="2026-05-29T17:29:33.697" v="3551" actId="1076"/>
        <pc:sldMkLst>
          <pc:docMk/>
          <pc:sldMk cId="2871236256" sldId="261"/>
        </pc:sldMkLst>
        <pc:spChg chg="mod">
          <ac:chgData name="Eliasabetta Soavi" userId="5523e722-50d6-4fba-934c-e47a3a02682d" providerId="ADAL" clId="{A523E1F2-905A-4BDE-9414-A9E9BF70D4C6}" dt="2026-05-29T17:29:33.697" v="3551" actId="1076"/>
          <ac:spMkLst>
            <pc:docMk/>
            <pc:sldMk cId="2871236256" sldId="261"/>
            <ac:spMk id="3" creationId="{20990755-9614-2A91-3B1A-EB37F153FBDB}"/>
          </ac:spMkLst>
        </pc:spChg>
      </pc:sldChg>
      <pc:sldChg chg="modSp mod">
        <pc:chgData name="Eliasabetta Soavi" userId="5523e722-50d6-4fba-934c-e47a3a02682d" providerId="ADAL" clId="{A523E1F2-905A-4BDE-9414-A9E9BF70D4C6}" dt="2026-05-29T17:30:15.766" v="3553" actId="14100"/>
        <pc:sldMkLst>
          <pc:docMk/>
          <pc:sldMk cId="2519061282" sldId="262"/>
        </pc:sldMkLst>
        <pc:spChg chg="mod">
          <ac:chgData name="Eliasabetta Soavi" userId="5523e722-50d6-4fba-934c-e47a3a02682d" providerId="ADAL" clId="{A523E1F2-905A-4BDE-9414-A9E9BF70D4C6}" dt="2026-05-28T18:57:13.299" v="676" actId="20577"/>
          <ac:spMkLst>
            <pc:docMk/>
            <pc:sldMk cId="2519061282" sldId="262"/>
            <ac:spMk id="2" creationId="{A06E27D3-8D91-4EA0-8E01-995A10EFE216}"/>
          </ac:spMkLst>
        </pc:spChg>
        <pc:spChg chg="mod">
          <ac:chgData name="Eliasabetta Soavi" userId="5523e722-50d6-4fba-934c-e47a3a02682d" providerId="ADAL" clId="{A523E1F2-905A-4BDE-9414-A9E9BF70D4C6}" dt="2026-05-29T17:30:15.766" v="3553" actId="14100"/>
          <ac:spMkLst>
            <pc:docMk/>
            <pc:sldMk cId="2519061282" sldId="262"/>
            <ac:spMk id="3" creationId="{66FD616A-766F-C3FD-4C90-525F499CBDC7}"/>
          </ac:spMkLst>
        </pc:spChg>
      </pc:sldChg>
      <pc:sldChg chg="modSp mod">
        <pc:chgData name="Eliasabetta Soavi" userId="5523e722-50d6-4fba-934c-e47a3a02682d" providerId="ADAL" clId="{A523E1F2-905A-4BDE-9414-A9E9BF70D4C6}" dt="2026-05-29T17:31:01.745" v="3558" actId="1036"/>
        <pc:sldMkLst>
          <pc:docMk/>
          <pc:sldMk cId="1347222051" sldId="263"/>
        </pc:sldMkLst>
        <pc:spChg chg="mod">
          <ac:chgData name="Eliasabetta Soavi" userId="5523e722-50d6-4fba-934c-e47a3a02682d" providerId="ADAL" clId="{A523E1F2-905A-4BDE-9414-A9E9BF70D4C6}" dt="2026-05-29T17:31:01.745" v="3558" actId="1036"/>
          <ac:spMkLst>
            <pc:docMk/>
            <pc:sldMk cId="1347222051" sldId="263"/>
            <ac:spMk id="3" creationId="{C37D4504-1163-108F-8B30-AAE169C08B22}"/>
          </ac:spMkLst>
        </pc:spChg>
      </pc:sldChg>
      <pc:sldChg chg="modSp mod">
        <pc:chgData name="Eliasabetta Soavi" userId="5523e722-50d6-4fba-934c-e47a3a02682d" providerId="ADAL" clId="{A523E1F2-905A-4BDE-9414-A9E9BF70D4C6}" dt="2026-05-29T17:31:45.040" v="3561" actId="14100"/>
        <pc:sldMkLst>
          <pc:docMk/>
          <pc:sldMk cId="561779796" sldId="264"/>
        </pc:sldMkLst>
        <pc:spChg chg="mod">
          <ac:chgData name="Eliasabetta Soavi" userId="5523e722-50d6-4fba-934c-e47a3a02682d" providerId="ADAL" clId="{A523E1F2-905A-4BDE-9414-A9E9BF70D4C6}" dt="2026-05-28T18:55:17.498" v="635" actId="115"/>
          <ac:spMkLst>
            <pc:docMk/>
            <pc:sldMk cId="561779796" sldId="264"/>
            <ac:spMk id="2" creationId="{D16AF27E-D380-CA41-72E1-97D7FECF66BD}"/>
          </ac:spMkLst>
        </pc:spChg>
        <pc:spChg chg="mod">
          <ac:chgData name="Eliasabetta Soavi" userId="5523e722-50d6-4fba-934c-e47a3a02682d" providerId="ADAL" clId="{A523E1F2-905A-4BDE-9414-A9E9BF70D4C6}" dt="2026-05-29T17:31:45.040" v="3561" actId="14100"/>
          <ac:spMkLst>
            <pc:docMk/>
            <pc:sldMk cId="561779796" sldId="264"/>
            <ac:spMk id="3" creationId="{EB70B51C-757E-0408-D3B2-ED07A65277D5}"/>
          </ac:spMkLst>
        </pc:spChg>
      </pc:sldChg>
      <pc:sldChg chg="modSp mod">
        <pc:chgData name="Eliasabetta Soavi" userId="5523e722-50d6-4fba-934c-e47a3a02682d" providerId="ADAL" clId="{A523E1F2-905A-4BDE-9414-A9E9BF70D4C6}" dt="2026-05-29T17:32:10.963" v="3564" actId="14100"/>
        <pc:sldMkLst>
          <pc:docMk/>
          <pc:sldMk cId="2732001649" sldId="265"/>
        </pc:sldMkLst>
        <pc:spChg chg="mod">
          <ac:chgData name="Eliasabetta Soavi" userId="5523e722-50d6-4fba-934c-e47a3a02682d" providerId="ADAL" clId="{A523E1F2-905A-4BDE-9414-A9E9BF70D4C6}" dt="2026-05-28T18:58:45.377" v="829" actId="20577"/>
          <ac:spMkLst>
            <pc:docMk/>
            <pc:sldMk cId="2732001649" sldId="265"/>
            <ac:spMk id="2" creationId="{536829F2-2AB9-C7E7-31D8-8082FCD2AE45}"/>
          </ac:spMkLst>
        </pc:spChg>
        <pc:spChg chg="mod">
          <ac:chgData name="Eliasabetta Soavi" userId="5523e722-50d6-4fba-934c-e47a3a02682d" providerId="ADAL" clId="{A523E1F2-905A-4BDE-9414-A9E9BF70D4C6}" dt="2026-05-29T17:32:10.963" v="3564" actId="14100"/>
          <ac:spMkLst>
            <pc:docMk/>
            <pc:sldMk cId="2732001649" sldId="265"/>
            <ac:spMk id="3" creationId="{B03AC565-78BA-C998-462F-7C2E26F2611D}"/>
          </ac:spMkLst>
        </pc:spChg>
      </pc:sldChg>
      <pc:sldChg chg="modSp mod">
        <pc:chgData name="Eliasabetta Soavi" userId="5523e722-50d6-4fba-934c-e47a3a02682d" providerId="ADAL" clId="{A523E1F2-905A-4BDE-9414-A9E9BF70D4C6}" dt="2026-05-29T17:32:49.130" v="3568" actId="14100"/>
        <pc:sldMkLst>
          <pc:docMk/>
          <pc:sldMk cId="2539304305" sldId="266"/>
        </pc:sldMkLst>
        <pc:spChg chg="mod">
          <ac:chgData name="Eliasabetta Soavi" userId="5523e722-50d6-4fba-934c-e47a3a02682d" providerId="ADAL" clId="{A523E1F2-905A-4BDE-9414-A9E9BF70D4C6}" dt="2026-05-29T17:32:49.130" v="3568" actId="14100"/>
          <ac:spMkLst>
            <pc:docMk/>
            <pc:sldMk cId="2539304305" sldId="266"/>
            <ac:spMk id="3" creationId="{83069669-14F3-B3C0-1EF7-1E75E6D14B71}"/>
          </ac:spMkLst>
        </pc:spChg>
      </pc:sldChg>
      <pc:sldChg chg="modSp del mod">
        <pc:chgData name="Eliasabetta Soavi" userId="5523e722-50d6-4fba-934c-e47a3a02682d" providerId="ADAL" clId="{A523E1F2-905A-4BDE-9414-A9E9BF70D4C6}" dt="2026-05-28T14:30:34.375" v="9" actId="2696"/>
        <pc:sldMkLst>
          <pc:docMk/>
          <pc:sldMk cId="3530672044" sldId="267"/>
        </pc:sldMkLst>
      </pc:sldChg>
      <pc:sldChg chg="modSp mod">
        <pc:chgData name="Eliasabetta Soavi" userId="5523e722-50d6-4fba-934c-e47a3a02682d" providerId="ADAL" clId="{A523E1F2-905A-4BDE-9414-A9E9BF70D4C6}" dt="2026-06-05T15:08:57.076" v="3646" actId="20577"/>
        <pc:sldMkLst>
          <pc:docMk/>
          <pc:sldMk cId="3153950139" sldId="268"/>
        </pc:sldMkLst>
        <pc:spChg chg="mod">
          <ac:chgData name="Eliasabetta Soavi" userId="5523e722-50d6-4fba-934c-e47a3a02682d" providerId="ADAL" clId="{A523E1F2-905A-4BDE-9414-A9E9BF70D4C6}" dt="2026-06-05T15:08:57.076" v="3646" actId="20577"/>
          <ac:spMkLst>
            <pc:docMk/>
            <pc:sldMk cId="3153950139" sldId="268"/>
            <ac:spMk id="3" creationId="{90229468-3320-6CB5-5AC6-704165C5B5C8}"/>
          </ac:spMkLst>
        </pc:spChg>
      </pc:sldChg>
      <pc:sldChg chg="modSp mod">
        <pc:chgData name="Eliasabetta Soavi" userId="5523e722-50d6-4fba-934c-e47a3a02682d" providerId="ADAL" clId="{A523E1F2-905A-4BDE-9414-A9E9BF70D4C6}" dt="2026-05-29T17:33:40.894" v="3575" actId="14100"/>
        <pc:sldMkLst>
          <pc:docMk/>
          <pc:sldMk cId="565354135" sldId="269"/>
        </pc:sldMkLst>
        <pc:spChg chg="mod">
          <ac:chgData name="Eliasabetta Soavi" userId="5523e722-50d6-4fba-934c-e47a3a02682d" providerId="ADAL" clId="{A523E1F2-905A-4BDE-9414-A9E9BF70D4C6}" dt="2026-05-28T14:31:26.752" v="48" actId="20577"/>
          <ac:spMkLst>
            <pc:docMk/>
            <pc:sldMk cId="565354135" sldId="269"/>
            <ac:spMk id="2" creationId="{EF400FFC-DD1C-1537-A6B6-FE237D1A7CF3}"/>
          </ac:spMkLst>
        </pc:spChg>
        <pc:spChg chg="mod">
          <ac:chgData name="Eliasabetta Soavi" userId="5523e722-50d6-4fba-934c-e47a3a02682d" providerId="ADAL" clId="{A523E1F2-905A-4BDE-9414-A9E9BF70D4C6}" dt="2026-05-29T17:33:40.894" v="3575" actId="14100"/>
          <ac:spMkLst>
            <pc:docMk/>
            <pc:sldMk cId="565354135" sldId="269"/>
            <ac:spMk id="3" creationId="{DAA395DC-F84D-D05D-B7CA-626B61E28FB1}"/>
          </ac:spMkLst>
        </pc:spChg>
      </pc:sldChg>
      <pc:sldChg chg="modSp mod">
        <pc:chgData name="Eliasabetta Soavi" userId="5523e722-50d6-4fba-934c-e47a3a02682d" providerId="ADAL" clId="{A523E1F2-905A-4BDE-9414-A9E9BF70D4C6}" dt="2026-06-05T15:09:27.065" v="3648" actId="6549"/>
        <pc:sldMkLst>
          <pc:docMk/>
          <pc:sldMk cId="3598994012" sldId="270"/>
        </pc:sldMkLst>
        <pc:spChg chg="mod">
          <ac:chgData name="Eliasabetta Soavi" userId="5523e722-50d6-4fba-934c-e47a3a02682d" providerId="ADAL" clId="{A523E1F2-905A-4BDE-9414-A9E9BF70D4C6}" dt="2026-06-05T15:09:27.065" v="3648" actId="6549"/>
          <ac:spMkLst>
            <pc:docMk/>
            <pc:sldMk cId="3598994012" sldId="270"/>
            <ac:spMk id="3" creationId="{76AB29BB-FBAB-7C80-F0FE-0FE8BE386938}"/>
          </ac:spMkLst>
        </pc:spChg>
      </pc:sldChg>
      <pc:sldChg chg="modSp mod">
        <pc:chgData name="Eliasabetta Soavi" userId="5523e722-50d6-4fba-934c-e47a3a02682d" providerId="ADAL" clId="{A523E1F2-905A-4BDE-9414-A9E9BF70D4C6}" dt="2026-05-29T17:36:20.144" v="3589" actId="14100"/>
        <pc:sldMkLst>
          <pc:docMk/>
          <pc:sldMk cId="2032323151" sldId="271"/>
        </pc:sldMkLst>
        <pc:spChg chg="mod">
          <ac:chgData name="Eliasabetta Soavi" userId="5523e722-50d6-4fba-934c-e47a3a02682d" providerId="ADAL" clId="{A523E1F2-905A-4BDE-9414-A9E9BF70D4C6}" dt="2026-05-29T17:36:20.144" v="3589" actId="14100"/>
          <ac:spMkLst>
            <pc:docMk/>
            <pc:sldMk cId="2032323151" sldId="271"/>
            <ac:spMk id="3" creationId="{69657574-52B0-57E1-A867-62039B4AE863}"/>
          </ac:spMkLst>
        </pc:spChg>
      </pc:sldChg>
      <pc:sldChg chg="modSp mod">
        <pc:chgData name="Eliasabetta Soavi" userId="5523e722-50d6-4fba-934c-e47a3a02682d" providerId="ADAL" clId="{A523E1F2-905A-4BDE-9414-A9E9BF70D4C6}" dt="2026-05-29T17:36:44.286" v="3592" actId="1076"/>
        <pc:sldMkLst>
          <pc:docMk/>
          <pc:sldMk cId="131918210" sldId="272"/>
        </pc:sldMkLst>
        <pc:spChg chg="mod">
          <ac:chgData name="Eliasabetta Soavi" userId="5523e722-50d6-4fba-934c-e47a3a02682d" providerId="ADAL" clId="{A523E1F2-905A-4BDE-9414-A9E9BF70D4C6}" dt="2026-05-28T14:34:30.417" v="314" actId="20577"/>
          <ac:spMkLst>
            <pc:docMk/>
            <pc:sldMk cId="131918210" sldId="272"/>
            <ac:spMk id="2" creationId="{1E6EF45D-5910-1E23-3F86-16BC9246D595}"/>
          </ac:spMkLst>
        </pc:spChg>
        <pc:spChg chg="mod">
          <ac:chgData name="Eliasabetta Soavi" userId="5523e722-50d6-4fba-934c-e47a3a02682d" providerId="ADAL" clId="{A523E1F2-905A-4BDE-9414-A9E9BF70D4C6}" dt="2026-05-29T17:36:44.286" v="3592" actId="1076"/>
          <ac:spMkLst>
            <pc:docMk/>
            <pc:sldMk cId="131918210" sldId="272"/>
            <ac:spMk id="3" creationId="{1BB2311D-E1CA-D5F4-7BE4-3E4E19267022}"/>
          </ac:spMkLst>
        </pc:spChg>
      </pc:sldChg>
      <pc:sldChg chg="modSp mod">
        <pc:chgData name="Eliasabetta Soavi" userId="5523e722-50d6-4fba-934c-e47a3a02682d" providerId="ADAL" clId="{A523E1F2-905A-4BDE-9414-A9E9BF70D4C6}" dt="2026-05-29T17:38:34.103" v="3606" actId="14100"/>
        <pc:sldMkLst>
          <pc:docMk/>
          <pc:sldMk cId="2826830961" sldId="273"/>
        </pc:sldMkLst>
        <pc:spChg chg="mod">
          <ac:chgData name="Eliasabetta Soavi" userId="5523e722-50d6-4fba-934c-e47a3a02682d" providerId="ADAL" clId="{A523E1F2-905A-4BDE-9414-A9E9BF70D4C6}" dt="2026-05-29T17:38:34.103" v="3606" actId="14100"/>
          <ac:spMkLst>
            <pc:docMk/>
            <pc:sldMk cId="2826830961" sldId="273"/>
            <ac:spMk id="3" creationId="{4234631C-4432-99FF-EE81-FB2FBCE87F41}"/>
          </ac:spMkLst>
        </pc:spChg>
      </pc:sldChg>
      <pc:sldChg chg="modSp mod">
        <pc:chgData name="Eliasabetta Soavi" userId="5523e722-50d6-4fba-934c-e47a3a02682d" providerId="ADAL" clId="{A523E1F2-905A-4BDE-9414-A9E9BF70D4C6}" dt="2026-05-29T17:39:00.472" v="3609" actId="255"/>
        <pc:sldMkLst>
          <pc:docMk/>
          <pc:sldMk cId="1386250243" sldId="274"/>
        </pc:sldMkLst>
        <pc:spChg chg="mod">
          <ac:chgData name="Eliasabetta Soavi" userId="5523e722-50d6-4fba-934c-e47a3a02682d" providerId="ADAL" clId="{A523E1F2-905A-4BDE-9414-A9E9BF70D4C6}" dt="2026-05-29T17:39:00.472" v="3609" actId="255"/>
          <ac:spMkLst>
            <pc:docMk/>
            <pc:sldMk cId="1386250243" sldId="274"/>
            <ac:spMk id="3" creationId="{B78F3F18-6A11-36B8-DA0C-3E977CD3CB3B}"/>
          </ac:spMkLst>
        </pc:spChg>
      </pc:sldChg>
      <pc:sldChg chg="modSp mod">
        <pc:chgData name="Eliasabetta Soavi" userId="5523e722-50d6-4fba-934c-e47a3a02682d" providerId="ADAL" clId="{A523E1F2-905A-4BDE-9414-A9E9BF70D4C6}" dt="2026-05-29T17:39:27.605" v="3613" actId="255"/>
        <pc:sldMkLst>
          <pc:docMk/>
          <pc:sldMk cId="3094964337" sldId="275"/>
        </pc:sldMkLst>
        <pc:spChg chg="mod">
          <ac:chgData name="Eliasabetta Soavi" userId="5523e722-50d6-4fba-934c-e47a3a02682d" providerId="ADAL" clId="{A523E1F2-905A-4BDE-9414-A9E9BF70D4C6}" dt="2026-05-28T19:01:28.502" v="981" actId="6549"/>
          <ac:spMkLst>
            <pc:docMk/>
            <pc:sldMk cId="3094964337" sldId="275"/>
            <ac:spMk id="2" creationId="{352DC37F-7225-96DF-1CAD-96AA39B12BD2}"/>
          </ac:spMkLst>
        </pc:spChg>
        <pc:spChg chg="mod">
          <ac:chgData name="Eliasabetta Soavi" userId="5523e722-50d6-4fba-934c-e47a3a02682d" providerId="ADAL" clId="{A523E1F2-905A-4BDE-9414-A9E9BF70D4C6}" dt="2026-05-29T17:39:27.605" v="3613" actId="255"/>
          <ac:spMkLst>
            <pc:docMk/>
            <pc:sldMk cId="3094964337" sldId="275"/>
            <ac:spMk id="3" creationId="{9B86CBB6-431D-1350-DFCB-70B70F8E5545}"/>
          </ac:spMkLst>
        </pc:spChg>
      </pc:sldChg>
      <pc:sldChg chg="modSp mod">
        <pc:chgData name="Eliasabetta Soavi" userId="5523e722-50d6-4fba-934c-e47a3a02682d" providerId="ADAL" clId="{A523E1F2-905A-4BDE-9414-A9E9BF70D4C6}" dt="2026-05-29T17:41:57.003" v="3621" actId="14100"/>
        <pc:sldMkLst>
          <pc:docMk/>
          <pc:sldMk cId="2601547908" sldId="276"/>
        </pc:sldMkLst>
        <pc:spChg chg="mod">
          <ac:chgData name="Eliasabetta Soavi" userId="5523e722-50d6-4fba-934c-e47a3a02682d" providerId="ADAL" clId="{A523E1F2-905A-4BDE-9414-A9E9BF70D4C6}" dt="2026-05-29T17:41:57.003" v="3621" actId="14100"/>
          <ac:spMkLst>
            <pc:docMk/>
            <pc:sldMk cId="2601547908" sldId="276"/>
            <ac:spMk id="3" creationId="{F05200D2-C2B4-9E03-4CCF-9BB4F9028056}"/>
          </ac:spMkLst>
        </pc:spChg>
      </pc:sldChg>
      <pc:sldChg chg="modSp mod">
        <pc:chgData name="Eliasabetta Soavi" userId="5523e722-50d6-4fba-934c-e47a3a02682d" providerId="ADAL" clId="{A523E1F2-905A-4BDE-9414-A9E9BF70D4C6}" dt="2026-05-29T17:42:19.587" v="3624" actId="1036"/>
        <pc:sldMkLst>
          <pc:docMk/>
          <pc:sldMk cId="4108540291" sldId="277"/>
        </pc:sldMkLst>
        <pc:spChg chg="mod">
          <ac:chgData name="Eliasabetta Soavi" userId="5523e722-50d6-4fba-934c-e47a3a02682d" providerId="ADAL" clId="{A523E1F2-905A-4BDE-9414-A9E9BF70D4C6}" dt="2026-05-29T17:42:19.587" v="3624" actId="1036"/>
          <ac:spMkLst>
            <pc:docMk/>
            <pc:sldMk cId="4108540291" sldId="277"/>
            <ac:spMk id="3" creationId="{64C06DC5-6ED6-424F-8B77-ADF3297697E8}"/>
          </ac:spMkLst>
        </pc:spChg>
      </pc:sldChg>
      <pc:sldChg chg="delSp modSp mod">
        <pc:chgData name="Eliasabetta Soavi" userId="5523e722-50d6-4fba-934c-e47a3a02682d" providerId="ADAL" clId="{A523E1F2-905A-4BDE-9414-A9E9BF70D4C6}" dt="2026-05-29T17:42:54.715" v="3629" actId="255"/>
        <pc:sldMkLst>
          <pc:docMk/>
          <pc:sldMk cId="2838246549" sldId="280"/>
        </pc:sldMkLst>
        <pc:spChg chg="mod">
          <ac:chgData name="Eliasabetta Soavi" userId="5523e722-50d6-4fba-934c-e47a3a02682d" providerId="ADAL" clId="{A523E1F2-905A-4BDE-9414-A9E9BF70D4C6}" dt="2026-05-29T17:42:54.715" v="3629" actId="255"/>
          <ac:spMkLst>
            <pc:docMk/>
            <pc:sldMk cId="2838246549" sldId="280"/>
            <ac:spMk id="3" creationId="{ADE9BD95-7712-279A-523F-F0110DFF6F05}"/>
          </ac:spMkLst>
        </pc:spChg>
      </pc:sldChg>
      <pc:sldChg chg="del">
        <pc:chgData name="Eliasabetta Soavi" userId="5523e722-50d6-4fba-934c-e47a3a02682d" providerId="ADAL" clId="{A523E1F2-905A-4BDE-9414-A9E9BF70D4C6}" dt="2026-05-28T14:37:39.439" v="317" actId="2696"/>
        <pc:sldMkLst>
          <pc:docMk/>
          <pc:sldMk cId="1201686734" sldId="281"/>
        </pc:sldMkLst>
      </pc:sldChg>
      <pc:sldChg chg="modSp new mod">
        <pc:chgData name="Eliasabetta Soavi" userId="5523e722-50d6-4fba-934c-e47a3a02682d" providerId="ADAL" clId="{A523E1F2-905A-4BDE-9414-A9E9BF70D4C6}" dt="2026-05-29T17:34:10.854" v="3578" actId="255"/>
        <pc:sldMkLst>
          <pc:docMk/>
          <pc:sldMk cId="1383031872" sldId="282"/>
        </pc:sldMkLst>
        <pc:spChg chg="mod">
          <ac:chgData name="Eliasabetta Soavi" userId="5523e722-50d6-4fba-934c-e47a3a02682d" providerId="ADAL" clId="{A523E1F2-905A-4BDE-9414-A9E9BF70D4C6}" dt="2026-05-28T18:59:56.328" v="833" actId="14100"/>
          <ac:spMkLst>
            <pc:docMk/>
            <pc:sldMk cId="1383031872" sldId="282"/>
            <ac:spMk id="2" creationId="{A24F529D-E5AD-B4F3-82A1-CD6BCD7F31D9}"/>
          </ac:spMkLst>
        </pc:spChg>
        <pc:spChg chg="mod">
          <ac:chgData name="Eliasabetta Soavi" userId="5523e722-50d6-4fba-934c-e47a3a02682d" providerId="ADAL" clId="{A523E1F2-905A-4BDE-9414-A9E9BF70D4C6}" dt="2026-05-29T17:34:10.854" v="3578" actId="255"/>
          <ac:spMkLst>
            <pc:docMk/>
            <pc:sldMk cId="1383031872" sldId="282"/>
            <ac:spMk id="3" creationId="{D2DFC55B-708F-E352-F08D-6B1EC959647F}"/>
          </ac:spMkLst>
        </pc:spChg>
      </pc:sldChg>
      <pc:sldChg chg="delSp modSp new mod">
        <pc:chgData name="Eliasabetta Soavi" userId="5523e722-50d6-4fba-934c-e47a3a02682d" providerId="ADAL" clId="{A523E1F2-905A-4BDE-9414-A9E9BF70D4C6}" dt="2026-05-29T17:37:21.150" v="3596" actId="14100"/>
        <pc:sldMkLst>
          <pc:docMk/>
          <pc:sldMk cId="3915104237" sldId="283"/>
        </pc:sldMkLst>
        <pc:spChg chg="mod">
          <ac:chgData name="Eliasabetta Soavi" userId="5523e722-50d6-4fba-934c-e47a3a02682d" providerId="ADAL" clId="{A523E1F2-905A-4BDE-9414-A9E9BF70D4C6}" dt="2026-05-29T17:37:21.150" v="3596" actId="14100"/>
          <ac:spMkLst>
            <pc:docMk/>
            <pc:sldMk cId="3915104237" sldId="283"/>
            <ac:spMk id="3" creationId="{74973731-0C92-76C7-5E5E-09EB984BBAC6}"/>
          </ac:spMkLst>
        </pc:spChg>
      </pc:sldChg>
      <pc:sldChg chg="delSp modSp new mod">
        <pc:chgData name="Eliasabetta Soavi" userId="5523e722-50d6-4fba-934c-e47a3a02682d" providerId="ADAL" clId="{A523E1F2-905A-4BDE-9414-A9E9BF70D4C6}" dt="2026-05-29T17:40:10.425" v="3617" actId="14100"/>
        <pc:sldMkLst>
          <pc:docMk/>
          <pc:sldMk cId="3985836296" sldId="284"/>
        </pc:sldMkLst>
        <pc:spChg chg="mod">
          <ac:chgData name="Eliasabetta Soavi" userId="5523e722-50d6-4fba-934c-e47a3a02682d" providerId="ADAL" clId="{A523E1F2-905A-4BDE-9414-A9E9BF70D4C6}" dt="2026-05-29T17:40:10.425" v="3617" actId="14100"/>
          <ac:spMkLst>
            <pc:docMk/>
            <pc:sldMk cId="3985836296" sldId="284"/>
            <ac:spMk id="3" creationId="{4C055817-9F8A-2F0A-EB5F-0001B616A39D}"/>
          </ac:spMkLst>
        </pc:spChg>
      </pc:sldChg>
      <pc:sldChg chg="modSp new mod">
        <pc:chgData name="Eliasabetta Soavi" userId="5523e722-50d6-4fba-934c-e47a3a02682d" providerId="ADAL" clId="{A523E1F2-905A-4BDE-9414-A9E9BF70D4C6}" dt="2026-05-29T17:44:43.201" v="3642" actId="1036"/>
        <pc:sldMkLst>
          <pc:docMk/>
          <pc:sldMk cId="1003603045" sldId="285"/>
        </pc:sldMkLst>
        <pc:spChg chg="mod">
          <ac:chgData name="Eliasabetta Soavi" userId="5523e722-50d6-4fba-934c-e47a3a02682d" providerId="ADAL" clId="{A523E1F2-905A-4BDE-9414-A9E9BF70D4C6}" dt="2026-05-29T12:14:57.552" v="3239" actId="313"/>
          <ac:spMkLst>
            <pc:docMk/>
            <pc:sldMk cId="1003603045" sldId="285"/>
            <ac:spMk id="2" creationId="{E2CF7EE0-133E-0C47-C382-47C37016968A}"/>
          </ac:spMkLst>
        </pc:spChg>
        <pc:spChg chg="mod">
          <ac:chgData name="Eliasabetta Soavi" userId="5523e722-50d6-4fba-934c-e47a3a02682d" providerId="ADAL" clId="{A523E1F2-905A-4BDE-9414-A9E9BF70D4C6}" dt="2026-05-29T17:44:43.201" v="3642" actId="1036"/>
          <ac:spMkLst>
            <pc:docMk/>
            <pc:sldMk cId="1003603045" sldId="285"/>
            <ac:spMk id="3" creationId="{4F2A188A-CE7B-525D-48E6-E1C27FBFE012}"/>
          </ac:spMkLst>
        </pc:spChg>
      </pc:sldChg>
      <pc:sldChg chg="delSp modSp new mod">
        <pc:chgData name="Eliasabetta Soavi" userId="5523e722-50d6-4fba-934c-e47a3a02682d" providerId="ADAL" clId="{A523E1F2-905A-4BDE-9414-A9E9BF70D4C6}" dt="2026-05-29T17:38:02.101" v="3602" actId="20577"/>
        <pc:sldMkLst>
          <pc:docMk/>
          <pc:sldMk cId="4227816515" sldId="286"/>
        </pc:sldMkLst>
        <pc:spChg chg="mod">
          <ac:chgData name="Eliasabetta Soavi" userId="5523e722-50d6-4fba-934c-e47a3a02682d" providerId="ADAL" clId="{A523E1F2-905A-4BDE-9414-A9E9BF70D4C6}" dt="2026-05-29T17:38:02.101" v="3602" actId="20577"/>
          <ac:spMkLst>
            <pc:docMk/>
            <pc:sldMk cId="4227816515" sldId="286"/>
            <ac:spMk id="3" creationId="{F8B986E4-3B1C-FCBC-37D8-CCFEF81AECD3}"/>
          </ac:spMkLst>
        </pc:spChg>
      </pc:sldChg>
      <pc:sldChg chg="delSp modSp new mod">
        <pc:chgData name="Eliasabetta Soavi" userId="5523e722-50d6-4fba-934c-e47a3a02682d" providerId="ADAL" clId="{A523E1F2-905A-4BDE-9414-A9E9BF70D4C6}" dt="2026-05-29T17:41:40.322" v="3619" actId="255"/>
        <pc:sldMkLst>
          <pc:docMk/>
          <pc:sldMk cId="668739838" sldId="287"/>
        </pc:sldMkLst>
        <pc:spChg chg="mod">
          <ac:chgData name="Eliasabetta Soavi" userId="5523e722-50d6-4fba-934c-e47a3a02682d" providerId="ADAL" clId="{A523E1F2-905A-4BDE-9414-A9E9BF70D4C6}" dt="2026-05-29T17:41:40.322" v="3619" actId="255"/>
          <ac:spMkLst>
            <pc:docMk/>
            <pc:sldMk cId="668739838" sldId="287"/>
            <ac:spMk id="3" creationId="{59CF220A-CA42-7A5C-9F56-F3AD747AE058}"/>
          </ac:spMkLst>
        </pc:spChg>
      </pc:sldChg>
      <pc:sldChg chg="delSp modSp new mod">
        <pc:chgData name="Eliasabetta Soavi" userId="5523e722-50d6-4fba-934c-e47a3a02682d" providerId="ADAL" clId="{A523E1F2-905A-4BDE-9414-A9E9BF70D4C6}" dt="2026-05-29T17:44:22.277" v="3638" actId="14100"/>
        <pc:sldMkLst>
          <pc:docMk/>
          <pc:sldMk cId="7259009" sldId="288"/>
        </pc:sldMkLst>
        <pc:spChg chg="mod">
          <ac:chgData name="Eliasabetta Soavi" userId="5523e722-50d6-4fba-934c-e47a3a02682d" providerId="ADAL" clId="{A523E1F2-905A-4BDE-9414-A9E9BF70D4C6}" dt="2026-05-29T17:44:22.277" v="3638" actId="14100"/>
          <ac:spMkLst>
            <pc:docMk/>
            <pc:sldMk cId="7259009" sldId="288"/>
            <ac:spMk id="3" creationId="{3F3DB749-F042-63C3-B259-CE963C0DAF14}"/>
          </ac:spMkLst>
        </pc:spChg>
      </pc:sldChg>
      <pc:sldChg chg="new del">
        <pc:chgData name="Eliasabetta Soavi" userId="5523e722-50d6-4fba-934c-e47a3a02682d" providerId="ADAL" clId="{A523E1F2-905A-4BDE-9414-A9E9BF70D4C6}" dt="2026-06-05T15:15:49.774" v="3650" actId="2696"/>
        <pc:sldMkLst>
          <pc:docMk/>
          <pc:sldMk cId="2639196904" sldId="289"/>
        </pc:sldMkLst>
      </pc:sldChg>
      <pc:sldChg chg="modSp new mod">
        <pc:chgData name="Eliasabetta Soavi" userId="5523e722-50d6-4fba-934c-e47a3a02682d" providerId="ADAL" clId="{A523E1F2-905A-4BDE-9414-A9E9BF70D4C6}" dt="2026-06-05T15:19:59.450" v="3977" actId="20577"/>
        <pc:sldMkLst>
          <pc:docMk/>
          <pc:sldMk cId="2787437345" sldId="289"/>
        </pc:sldMkLst>
        <pc:spChg chg="mod">
          <ac:chgData name="Eliasabetta Soavi" userId="5523e722-50d6-4fba-934c-e47a3a02682d" providerId="ADAL" clId="{A523E1F2-905A-4BDE-9414-A9E9BF70D4C6}" dt="2026-06-05T15:19:59.450" v="3977" actId="20577"/>
          <ac:spMkLst>
            <pc:docMk/>
            <pc:sldMk cId="2787437345" sldId="289"/>
            <ac:spMk id="3" creationId="{97E38C4A-BA67-60D1-84D8-AA8AE140639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ED374905-89D2-4BEE-8B38-FF0CC3C600D5}" type="datetimeFigureOut">
              <a:rPr lang="it-IT" smtClean="0"/>
              <a:t>08/06/2026</a:t>
            </a:fld>
            <a:endParaRPr lang="it-IT"/>
          </a:p>
        </p:txBody>
      </p:sp>
      <p:sp>
        <p:nvSpPr>
          <p:cNvPr id="4" name="Segnaposto immagine diapositiva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86BBB277-0614-4540-BB67-49685715CD7B}" type="slidenum">
              <a:rPr lang="it-IT" smtClean="0"/>
              <a:t>‹N›</a:t>
            </a:fld>
            <a:endParaRPr lang="it-IT"/>
          </a:p>
        </p:txBody>
      </p:sp>
    </p:spTree>
    <p:extLst>
      <p:ext uri="{BB962C8B-B14F-4D97-AF65-F5344CB8AC3E}">
        <p14:creationId xmlns:p14="http://schemas.microsoft.com/office/powerpoint/2010/main" val="3615883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86BBB277-0614-4540-BB67-49685715CD7B}" type="slidenum">
              <a:rPr lang="it-IT" smtClean="0"/>
              <a:t>13</a:t>
            </a:fld>
            <a:endParaRPr lang="it-IT"/>
          </a:p>
        </p:txBody>
      </p:sp>
    </p:spTree>
    <p:extLst>
      <p:ext uri="{BB962C8B-B14F-4D97-AF65-F5344CB8AC3E}">
        <p14:creationId xmlns:p14="http://schemas.microsoft.com/office/powerpoint/2010/main" val="36157533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it-IT"/>
          </a:p>
        </p:txBody>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it-IT"/>
          </a:p>
        </p:txBody>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C410B4D-2AB4-4CC9-846B-DF008B5E5596}" type="datetimeFigureOut">
              <a:rPr lang="it-IT" smtClean="0"/>
              <a:t>08/06/2026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11881965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C410B4D-2AB4-4CC9-846B-DF008B5E5596}" type="datetimeFigureOut">
              <a:rPr lang="it-IT" smtClean="0"/>
              <a:t>08/06/2026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8195916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C410B4D-2AB4-4CC9-846B-DF008B5E5596}" type="datetimeFigureOut">
              <a:rPr lang="it-IT" smtClean="0"/>
              <a:t>08/06/2026</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2741713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8" name="Date Placeholder 7"/>
          <p:cNvSpPr>
            <a:spLocks noGrp="1"/>
          </p:cNvSpPr>
          <p:nvPr>
            <p:ph type="dt" sz="half" idx="10"/>
          </p:nvPr>
        </p:nvSpPr>
        <p:spPr/>
        <p:txBody>
          <a:bodyPr/>
          <a:lstStyle/>
          <a:p>
            <a:fld id="{BC410B4D-2AB4-4CC9-846B-DF008B5E5596}" type="datetimeFigureOut">
              <a:rPr lang="it-IT" smtClean="0"/>
              <a:t>08/06/2026</a:t>
            </a:fld>
            <a:endParaRPr lang="it-IT"/>
          </a:p>
        </p:txBody>
      </p:sp>
      <p:sp>
        <p:nvSpPr>
          <p:cNvPr id="9" name="Footer Placeholder 8"/>
          <p:cNvSpPr>
            <a:spLocks noGrp="1"/>
          </p:cNvSpPr>
          <p:nvPr>
            <p:ph type="ftr" sz="quarter" idx="11"/>
          </p:nvPr>
        </p:nvSpPr>
        <p:spPr/>
        <p:txBody>
          <a:bodyPr/>
          <a:lstStyle/>
          <a:p>
            <a:endParaRPr lang="it-IT"/>
          </a:p>
        </p:txBody>
      </p:sp>
      <p:sp>
        <p:nvSpPr>
          <p:cNvPr id="10" name="Slide Number Placeholder 9"/>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296738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2" name="Date Placeholder 1"/>
          <p:cNvSpPr>
            <a:spLocks noGrp="1"/>
          </p:cNvSpPr>
          <p:nvPr>
            <p:ph type="dt" sz="half" idx="10"/>
          </p:nvPr>
        </p:nvSpPr>
        <p:spPr/>
        <p:txBody>
          <a:bodyPr/>
          <a:lstStyle/>
          <a:p>
            <a:fld id="{BC410B4D-2AB4-4CC9-846B-DF008B5E5596}" type="datetimeFigureOut">
              <a:rPr lang="it-IT" smtClean="0"/>
              <a:t>08/06/2026</a:t>
            </a:fld>
            <a:endParaRPr lang="it-IT"/>
          </a:p>
        </p:txBody>
      </p:sp>
      <p:sp>
        <p:nvSpPr>
          <p:cNvPr id="11" name="Footer Placeholder 10"/>
          <p:cNvSpPr>
            <a:spLocks noGrp="1"/>
          </p:cNvSpPr>
          <p:nvPr>
            <p:ph type="ftr" sz="quarter" idx="11"/>
          </p:nvPr>
        </p:nvSpPr>
        <p:spPr/>
        <p:txBody>
          <a:bodyPr/>
          <a:lstStyle/>
          <a:p>
            <a:endParaRPr lang="it-IT"/>
          </a:p>
        </p:txBody>
      </p:sp>
      <p:sp>
        <p:nvSpPr>
          <p:cNvPr id="12" name="Slide Number Placeholder 11"/>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499867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it-IT"/>
              <a:t>Fare clic per modificare lo stile del titolo dello schema</a:t>
            </a:r>
            <a:endParaRPr lang="en-US" dirty="0"/>
          </a:p>
        </p:txBody>
      </p:sp>
      <p:sp>
        <p:nvSpPr>
          <p:cNvPr id="2" name="Date Placeholder 1"/>
          <p:cNvSpPr>
            <a:spLocks noGrp="1"/>
          </p:cNvSpPr>
          <p:nvPr>
            <p:ph type="dt" sz="half" idx="10"/>
          </p:nvPr>
        </p:nvSpPr>
        <p:spPr/>
        <p:txBody>
          <a:bodyPr/>
          <a:lstStyle/>
          <a:p>
            <a:fld id="{BC410B4D-2AB4-4CC9-846B-DF008B5E5596}" type="datetimeFigureOut">
              <a:rPr lang="it-IT" smtClean="0"/>
              <a:t>08/06/2026</a:t>
            </a:fld>
            <a:endParaRPr lang="it-IT"/>
          </a:p>
        </p:txBody>
      </p:sp>
      <p:sp>
        <p:nvSpPr>
          <p:cNvPr id="7" name="Footer Placeholder 6"/>
          <p:cNvSpPr>
            <a:spLocks noGrp="1"/>
          </p:cNvSpPr>
          <p:nvPr>
            <p:ph type="ftr" sz="quarter" idx="11"/>
          </p:nvPr>
        </p:nvSpPr>
        <p:spPr/>
        <p:txBody>
          <a:bodyPr/>
          <a:lstStyle/>
          <a:p>
            <a:endParaRPr lang="it-IT"/>
          </a:p>
        </p:txBody>
      </p:sp>
      <p:sp>
        <p:nvSpPr>
          <p:cNvPr id="8" name="Slide Number Placeholder 7"/>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5575582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uota">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C410B4D-2AB4-4CC9-846B-DF008B5E5596}" type="datetimeFigureOut">
              <a:rPr lang="it-IT" smtClean="0"/>
              <a:t>08/06/2026</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8399086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it-IT"/>
              <a:t>Fare clic per modificare lo stile del titolo dello schema</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8" name="Date Placeholder 7"/>
          <p:cNvSpPr>
            <a:spLocks noGrp="1"/>
          </p:cNvSpPr>
          <p:nvPr>
            <p:ph type="dt" sz="half" idx="10"/>
          </p:nvPr>
        </p:nvSpPr>
        <p:spPr/>
        <p:txBody>
          <a:bodyPr/>
          <a:lstStyle/>
          <a:p>
            <a:fld id="{BC410B4D-2AB4-4CC9-846B-DF008B5E5596}" type="datetimeFigureOut">
              <a:rPr lang="it-IT" smtClean="0"/>
              <a:t>08/06/2026</a:t>
            </a:fld>
            <a:endParaRPr lang="it-IT"/>
          </a:p>
        </p:txBody>
      </p:sp>
      <p:sp>
        <p:nvSpPr>
          <p:cNvPr id="9" name="Footer Placeholder 8"/>
          <p:cNvSpPr>
            <a:spLocks noGrp="1"/>
          </p:cNvSpPr>
          <p:nvPr>
            <p:ph type="ftr" sz="quarter" idx="11"/>
          </p:nvPr>
        </p:nvSpPr>
        <p:spPr/>
        <p:txBody>
          <a:bodyPr/>
          <a:lstStyle/>
          <a:p>
            <a:endParaRPr lang="it-IT"/>
          </a:p>
        </p:txBody>
      </p:sp>
      <p:sp>
        <p:nvSpPr>
          <p:cNvPr id="10" name="Slide Number Placeholder 9"/>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251273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it-IT"/>
              <a:t>Fare clic sull'icona per inserire un'immagine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8" name="Date Placeholder 7"/>
          <p:cNvSpPr>
            <a:spLocks noGrp="1"/>
          </p:cNvSpPr>
          <p:nvPr>
            <p:ph type="dt" sz="half" idx="10"/>
          </p:nvPr>
        </p:nvSpPr>
        <p:spPr/>
        <p:txBody>
          <a:bodyPr/>
          <a:lstStyle/>
          <a:p>
            <a:fld id="{BC410B4D-2AB4-4CC9-846B-DF008B5E5596}" type="datetimeFigureOut">
              <a:rPr lang="it-IT" smtClean="0"/>
              <a:t>08/06/2026</a:t>
            </a:fld>
            <a:endParaRPr lang="it-IT"/>
          </a:p>
        </p:txBody>
      </p:sp>
      <p:sp>
        <p:nvSpPr>
          <p:cNvPr id="9" name="Footer Placeholder 8"/>
          <p:cNvSpPr>
            <a:spLocks noGrp="1"/>
          </p:cNvSpPr>
          <p:nvPr>
            <p:ph type="ftr" sz="quarter" idx="11"/>
          </p:nvPr>
        </p:nvSpPr>
        <p:spPr>
          <a:xfrm>
            <a:off x="3499101" y="6356350"/>
            <a:ext cx="5911517" cy="365125"/>
          </a:xfrm>
        </p:spPr>
        <p:txBody>
          <a:bodyPr/>
          <a:lstStyle/>
          <a:p>
            <a:endParaRPr lang="it-IT"/>
          </a:p>
        </p:txBody>
      </p:sp>
      <p:sp>
        <p:nvSpPr>
          <p:cNvPr id="10" name="Slide Number Placeholder 9"/>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691997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C410B4D-2AB4-4CC9-846B-DF008B5E5596}" type="datetimeFigureOut">
              <a:rPr lang="it-IT" smtClean="0"/>
              <a:t>08/06/2026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36903125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C410B4D-2AB4-4CC9-846B-DF008B5E5596}" type="datetimeFigureOut">
              <a:rPr lang="it-IT" smtClean="0"/>
              <a:t>08/06/2026</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6345D7FB-F6A7-4C80-92A3-C753E0DA90AF}" type="slidenum">
              <a:rPr lang="it-IT" smtClean="0"/>
              <a:t>‹N›</a:t>
            </a:fld>
            <a:endParaRPr lang="it-IT"/>
          </a:p>
        </p:txBody>
      </p:sp>
    </p:spTree>
    <p:extLst>
      <p:ext uri="{BB962C8B-B14F-4D97-AF65-F5344CB8AC3E}">
        <p14:creationId xmlns:p14="http://schemas.microsoft.com/office/powerpoint/2010/main" val="4033974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it-IT"/>
          </a:p>
        </p:txBody>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it-IT"/>
              <a:t>Fare clic per modificare lo stile del titolo dello schema</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it-IT"/>
          </a:p>
        </p:txBody>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BC410B4D-2AB4-4CC9-846B-DF008B5E5596}" type="datetimeFigureOut">
              <a:rPr lang="it-IT" smtClean="0"/>
              <a:t>08/06/2026</a:t>
            </a:fld>
            <a:endParaRPr lang="it-IT"/>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it-IT"/>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6345D7FB-F6A7-4C80-92A3-C753E0DA90AF}" type="slidenum">
              <a:rPr lang="it-IT" smtClean="0"/>
              <a:t>‹N›</a:t>
            </a:fld>
            <a:endParaRPr lang="it-IT"/>
          </a:p>
        </p:txBody>
      </p:sp>
    </p:spTree>
    <p:extLst>
      <p:ext uri="{BB962C8B-B14F-4D97-AF65-F5344CB8AC3E}">
        <p14:creationId xmlns:p14="http://schemas.microsoft.com/office/powerpoint/2010/main" val="337695358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hyperlink" Target="https://onelegale.wolterskluwer.it/normativa/10LX0000169485SOMM?pathId=20d50690d7366" TargetMode="External"/><Relationship Id="rId3" Type="http://schemas.openxmlformats.org/officeDocument/2006/relationships/hyperlink" Target="https://onelegale.wolterskluwer.it/document/05AC00003061?pathId=20d50690d7366" TargetMode="External"/><Relationship Id="rId7" Type="http://schemas.openxmlformats.org/officeDocument/2006/relationships/hyperlink" Target="https://onelegale.wolterskluwer.it/normativa/10LX0000169485ART140?pathId=20d50690d7366" TargetMode="External"/><Relationship Id="rId2" Type="http://schemas.openxmlformats.org/officeDocument/2006/relationships/hyperlink" Target="https://onelegale.wolterskluwer.it/document/05AC00003072?pathId=20d50690d7366" TargetMode="External"/><Relationship Id="rId1" Type="http://schemas.openxmlformats.org/officeDocument/2006/relationships/slideLayout" Target="../slideLayouts/slideLayout2.xml"/><Relationship Id="rId6" Type="http://schemas.openxmlformats.org/officeDocument/2006/relationships/hyperlink" Target="https://onelegale.wolterskluwer.it/normativa/10LX0000169485ART139?pathId=20d50690d7366" TargetMode="External"/><Relationship Id="rId5" Type="http://schemas.openxmlformats.org/officeDocument/2006/relationships/hyperlink" Target="https://onelegale.wolterskluwer.it/document/05AC0000015279?pathId=20d50690d7366" TargetMode="External"/><Relationship Id="rId4" Type="http://schemas.openxmlformats.org/officeDocument/2006/relationships/hyperlink" Target="https://onelegale.wolterskluwer.it/document/05AC00002145?pathId=20d50690d7366"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brocardi.it/dizionario/1533.html"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simpliciter.ai/app/giurisprudenza/it/cassazione-penale/sentenza/2021/18347/"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onelegale.wolterskluwer.it/normativa/10LX0000105855ART1?pathId=1e2f724babb6b8"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8FCE049-923F-3CBB-6015-DA4C01062490}"/>
              </a:ext>
            </a:extLst>
          </p:cNvPr>
          <p:cNvSpPr>
            <a:spLocks noGrp="1"/>
          </p:cNvSpPr>
          <p:nvPr>
            <p:ph type="ctrTitle"/>
          </p:nvPr>
        </p:nvSpPr>
        <p:spPr/>
        <p:txBody>
          <a:bodyPr/>
          <a:lstStyle/>
          <a:p>
            <a:r>
              <a:rPr lang="it-IT" dirty="0"/>
              <a:t>Profili civili della responsabilità sanitaria-</a:t>
            </a:r>
            <a:br>
              <a:rPr lang="it-IT" dirty="0"/>
            </a:br>
            <a:r>
              <a:rPr lang="it-IT" dirty="0"/>
              <a:t>Evoluzione normativa</a:t>
            </a:r>
          </a:p>
        </p:txBody>
      </p:sp>
      <p:sp>
        <p:nvSpPr>
          <p:cNvPr id="3" name="Sottotitolo 2">
            <a:extLst>
              <a:ext uri="{FF2B5EF4-FFF2-40B4-BE49-F238E27FC236}">
                <a16:creationId xmlns:a16="http://schemas.microsoft.com/office/drawing/2014/main" id="{8A7C989F-A0C1-880F-A47E-D72A328A02A0}"/>
              </a:ext>
            </a:extLst>
          </p:cNvPr>
          <p:cNvSpPr>
            <a:spLocks noGrp="1"/>
          </p:cNvSpPr>
          <p:nvPr>
            <p:ph type="subTitle" idx="1"/>
          </p:nvPr>
        </p:nvSpPr>
        <p:spPr/>
        <p:txBody>
          <a:bodyPr/>
          <a:lstStyle/>
          <a:p>
            <a:pPr algn="ctr"/>
            <a:r>
              <a:rPr lang="it-IT" i="1" dirty="0"/>
              <a:t>Avv. Elisabetta Soavi</a:t>
            </a:r>
          </a:p>
        </p:txBody>
      </p:sp>
    </p:spTree>
    <p:extLst>
      <p:ext uri="{BB962C8B-B14F-4D97-AF65-F5344CB8AC3E}">
        <p14:creationId xmlns:p14="http://schemas.microsoft.com/office/powerpoint/2010/main" val="5463719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D2C0B70-D5A2-4AB4-1796-FBDB750788AF}"/>
              </a:ext>
            </a:extLst>
          </p:cNvPr>
          <p:cNvSpPr>
            <a:spLocks noGrp="1"/>
          </p:cNvSpPr>
          <p:nvPr>
            <p:ph type="title"/>
          </p:nvPr>
        </p:nvSpPr>
        <p:spPr>
          <a:xfrm>
            <a:off x="0" y="1123837"/>
            <a:ext cx="3441843" cy="4601183"/>
          </a:xfrm>
        </p:spPr>
        <p:txBody>
          <a:bodyPr>
            <a:normAutofit/>
          </a:bodyPr>
          <a:lstStyle/>
          <a:p>
            <a:pPr algn="ctr"/>
            <a:r>
              <a:rPr lang="it-IT" sz="4400" dirty="0">
                <a:latin typeface="Times New Roman" panose="02020603050405020304" pitchFamily="18" charset="0"/>
                <a:cs typeface="Times New Roman" panose="02020603050405020304" pitchFamily="18" charset="0"/>
              </a:rPr>
              <a:t>PREMESSA</a:t>
            </a:r>
          </a:p>
        </p:txBody>
      </p:sp>
      <p:sp>
        <p:nvSpPr>
          <p:cNvPr id="3" name="Segnaposto contenuto 2">
            <a:extLst>
              <a:ext uri="{FF2B5EF4-FFF2-40B4-BE49-F238E27FC236}">
                <a16:creationId xmlns:a16="http://schemas.microsoft.com/office/drawing/2014/main" id="{2FC5AE43-D78C-8A99-8B78-9EB024D4AB95}"/>
              </a:ext>
            </a:extLst>
          </p:cNvPr>
          <p:cNvSpPr>
            <a:spLocks noGrp="1"/>
          </p:cNvSpPr>
          <p:nvPr>
            <p:ph idx="1"/>
          </p:nvPr>
        </p:nvSpPr>
        <p:spPr>
          <a:xfrm>
            <a:off x="3930913" y="442867"/>
            <a:ext cx="7315200" cy="6112045"/>
          </a:xfrm>
        </p:spPr>
        <p:txBody>
          <a:bodyPr/>
          <a:lstStyle/>
          <a:p>
            <a:r>
              <a:rPr lang="it-IT" sz="3600" u="sng" dirty="0">
                <a:effectLst/>
                <a:latin typeface="Times New Roman" panose="02020603050405020304" pitchFamily="18" charset="0"/>
                <a:ea typeface="Calibri" panose="020F0502020204030204" pitchFamily="34" charset="0"/>
              </a:rPr>
              <a:t>La Legge 8 marzo 2017 n. 24 (c.d. Legge Gelli-Bianco)</a:t>
            </a:r>
          </a:p>
          <a:p>
            <a:pPr marL="0" indent="0">
              <a:buNone/>
            </a:pPr>
            <a:endParaRPr lang="it-IT" sz="2800" u="sng" dirty="0">
              <a:effectLst/>
              <a:latin typeface="Times New Roman" panose="02020603050405020304" pitchFamily="18" charset="0"/>
              <a:ea typeface="Calibri" panose="020F0502020204030204" pitchFamily="34" charset="0"/>
            </a:endParaRPr>
          </a:p>
          <a:p>
            <a:pPr marL="0" indent="0">
              <a:buNone/>
            </a:pPr>
            <a:r>
              <a:rPr lang="it-IT" sz="2800" dirty="0">
                <a:latin typeface="Times New Roman" panose="02020603050405020304" pitchFamily="18" charset="0"/>
                <a:ea typeface="Calibri" panose="020F0502020204030204" pitchFamily="34" charset="0"/>
              </a:rPr>
              <a:t>OBIETTIVI</a:t>
            </a:r>
          </a:p>
          <a:p>
            <a:pPr>
              <a:buFontTx/>
              <a:buChar char="-"/>
            </a:pPr>
            <a:r>
              <a:rPr lang="it-IT" sz="2800" dirty="0">
                <a:latin typeface="Times New Roman" panose="02020603050405020304" pitchFamily="18" charset="0"/>
                <a:ea typeface="Calibri" panose="020F0502020204030204" pitchFamily="34" charset="0"/>
              </a:rPr>
              <a:t>Garantire la sicurezza delle cure del paziente</a:t>
            </a:r>
          </a:p>
          <a:p>
            <a:pPr>
              <a:buFontTx/>
              <a:buChar char="-"/>
            </a:pPr>
            <a:r>
              <a:rPr lang="it-IT" sz="2800" dirty="0">
                <a:latin typeface="Times New Roman" panose="02020603050405020304" pitchFamily="18" charset="0"/>
                <a:ea typeface="Calibri" panose="020F0502020204030204" pitchFamily="34" charset="0"/>
              </a:rPr>
              <a:t>Contrastare il fenomeno della medicina difensiva</a:t>
            </a:r>
          </a:p>
          <a:p>
            <a:pPr>
              <a:buFontTx/>
              <a:buChar char="-"/>
            </a:pPr>
            <a:r>
              <a:rPr lang="it-IT" sz="2800" dirty="0">
                <a:latin typeface="Times New Roman" panose="02020603050405020304" pitchFamily="18" charset="0"/>
                <a:ea typeface="Calibri" panose="020F0502020204030204" pitchFamily="34" charset="0"/>
              </a:rPr>
              <a:t>Contrastare la crescita della cause giudiziarie in tema di risarcimento</a:t>
            </a:r>
          </a:p>
          <a:p>
            <a:pPr marL="0" indent="0">
              <a:buNone/>
            </a:pPr>
            <a:endParaRPr lang="it-IT" dirty="0">
              <a:latin typeface="Times New Roman" panose="02020603050405020304" pitchFamily="18" charset="0"/>
              <a:ea typeface="Calibri" panose="020F0502020204030204" pitchFamily="34" charset="0"/>
            </a:endParaRPr>
          </a:p>
          <a:p>
            <a:pPr marL="0" indent="0">
              <a:buNone/>
            </a:pPr>
            <a:endParaRPr lang="it-IT" dirty="0"/>
          </a:p>
        </p:txBody>
      </p:sp>
    </p:spTree>
    <p:extLst>
      <p:ext uri="{BB962C8B-B14F-4D97-AF65-F5344CB8AC3E}">
        <p14:creationId xmlns:p14="http://schemas.microsoft.com/office/powerpoint/2010/main" val="26539391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5C77165B-8031-0635-58FC-005C03FF3E59}"/>
              </a:ext>
            </a:extLst>
          </p:cNvPr>
          <p:cNvSpPr>
            <a:spLocks noGrp="1"/>
          </p:cNvSpPr>
          <p:nvPr>
            <p:ph idx="1"/>
          </p:nvPr>
        </p:nvSpPr>
        <p:spPr>
          <a:xfrm>
            <a:off x="3972009" y="1131236"/>
            <a:ext cx="7315200" cy="5120640"/>
          </a:xfrm>
        </p:spPr>
        <p:txBody>
          <a:bodyPr>
            <a:normAutofit/>
          </a:bodyPr>
          <a:lstStyle/>
          <a:p>
            <a:pPr marL="0" indent="0">
              <a:buNone/>
            </a:pPr>
            <a:r>
              <a:rPr lang="it-IT" sz="3200" dirty="0">
                <a:effectLst/>
                <a:latin typeface="Times New Roman" panose="02020603050405020304" pitchFamily="18" charset="0"/>
                <a:ea typeface="Calibri" panose="020F0502020204030204" pitchFamily="34" charset="0"/>
                <a:cs typeface="Times New Roman" panose="02020603050405020304" pitchFamily="18" charset="0"/>
              </a:rPr>
              <a:t>D.M </a:t>
            </a:r>
            <a:r>
              <a:rPr lang="it-IT" sz="3200" dirty="0">
                <a:effectLst/>
                <a:latin typeface="Times New Roman" panose="02020603050405020304" pitchFamily="18" charset="0"/>
                <a:ea typeface="Calibri" panose="020F0502020204030204" pitchFamily="34" charset="0"/>
              </a:rPr>
              <a:t>15 dicembre 2023, n. 232, pubblicato sulla Gazzetta Ufficiale n. 51 del 1 marzo 2024 ed in vigore dal 16 marzo 2024</a:t>
            </a:r>
          </a:p>
          <a:p>
            <a:pPr marL="0" indent="0">
              <a:buNone/>
            </a:pPr>
            <a:r>
              <a:rPr lang="it-IT" sz="3200" dirty="0">
                <a:effectLst/>
                <a:latin typeface="Times New Roman" panose="02020603050405020304" pitchFamily="18" charset="0"/>
                <a:ea typeface="Calibri" panose="020F0502020204030204" pitchFamily="34" charset="0"/>
              </a:rPr>
              <a:t>Ha realizzato il completamento del quadro normativo già delineato dalla Legge Gelli-Bianco (art. 2 del </a:t>
            </a:r>
            <a:r>
              <a:rPr lang="it-IT" sz="3200" dirty="0" err="1">
                <a:effectLst/>
                <a:latin typeface="Times New Roman" panose="02020603050405020304" pitchFamily="18" charset="0"/>
                <a:ea typeface="Calibri" panose="020F0502020204030204" pitchFamily="34" charset="0"/>
              </a:rPr>
              <a:t>d.m.</a:t>
            </a:r>
            <a:r>
              <a:rPr lang="it-IT" sz="3200" dirty="0">
                <a:effectLst/>
                <a:latin typeface="Times New Roman" panose="02020603050405020304" pitchFamily="18" charset="0"/>
                <a:ea typeface="Calibri" panose="020F0502020204030204" pitchFamily="34" charset="0"/>
              </a:rPr>
              <a:t> 232 del 2023)</a:t>
            </a:r>
          </a:p>
          <a:p>
            <a:pPr marL="0" indent="0">
              <a:buNone/>
            </a:pPr>
            <a:endParaRPr lang="it-IT" sz="3200"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5217976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E6189579-0EA4-E3E5-432E-9F963D683C52}"/>
              </a:ext>
            </a:extLst>
          </p:cNvPr>
          <p:cNvSpPr>
            <a:spLocks noGrp="1"/>
          </p:cNvSpPr>
          <p:nvPr>
            <p:ph idx="1"/>
          </p:nvPr>
        </p:nvSpPr>
        <p:spPr>
          <a:xfrm>
            <a:off x="3992557" y="1162058"/>
            <a:ext cx="7315200" cy="5120640"/>
          </a:xfrm>
        </p:spPr>
        <p:txBody>
          <a:bodyPr>
            <a:normAutofit/>
          </a:bodyPr>
          <a:lstStyle/>
          <a:p>
            <a:r>
              <a:rPr lang="it-IT" sz="2800" dirty="0">
                <a:latin typeface="Times New Roman" panose="02020603050405020304" pitchFamily="18" charset="0"/>
                <a:cs typeface="Times New Roman" panose="02020603050405020304" pitchFamily="18" charset="0"/>
              </a:rPr>
              <a:t>1. </a:t>
            </a:r>
            <a:r>
              <a:rPr lang="it-IT" sz="2800" u="sng" dirty="0">
                <a:effectLst/>
                <a:latin typeface="Times New Roman" panose="02020603050405020304" pitchFamily="18" charset="0"/>
                <a:ea typeface="Calibri" panose="020F0502020204030204" pitchFamily="34" charset="0"/>
                <a:cs typeface="Times New Roman" panose="02020603050405020304" pitchFamily="18" charset="0"/>
              </a:rPr>
              <a:t>requisiti minimi di garanzia delle polizze assicurative</a:t>
            </a:r>
            <a:r>
              <a:rPr lang="it-IT" sz="2800" dirty="0">
                <a:effectLst/>
                <a:latin typeface="Times New Roman" panose="02020603050405020304" pitchFamily="18" charset="0"/>
                <a:ea typeface="Calibri" panose="020F0502020204030204" pitchFamily="34" charset="0"/>
                <a:cs typeface="Times New Roman" panose="02020603050405020304" pitchFamily="18" charset="0"/>
              </a:rPr>
              <a:t> a carico delle strutture sanitarie e socio-sanitarie pubbliche e private e degli esercenti le professioni sanitarie </a:t>
            </a:r>
            <a:r>
              <a:rPr lang="it-IT" sz="2800" u="sng" dirty="0">
                <a:effectLst/>
                <a:latin typeface="Times New Roman" panose="02020603050405020304" pitchFamily="18" charset="0"/>
                <a:ea typeface="Calibri" panose="020F0502020204030204" pitchFamily="34" charset="0"/>
                <a:cs typeface="Times New Roman" panose="02020603050405020304" pitchFamily="18" charset="0"/>
              </a:rPr>
              <a:t>la cui stipula risulta obbligatoria</a:t>
            </a:r>
            <a:r>
              <a:rPr lang="it-IT" sz="28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it-IT" sz="2800" dirty="0">
                <a:latin typeface="Times New Roman" panose="02020603050405020304" pitchFamily="18" charset="0"/>
                <a:ea typeface="Calibri" panose="020F0502020204030204" pitchFamily="34" charset="0"/>
                <a:cs typeface="Times New Roman" panose="02020603050405020304" pitchFamily="18" charset="0"/>
              </a:rPr>
              <a:t>2. </a:t>
            </a:r>
            <a:r>
              <a:rPr lang="it-IT" sz="2800" u="sng" dirty="0">
                <a:effectLst/>
                <a:latin typeface="Times New Roman" panose="02020603050405020304" pitchFamily="18" charset="0"/>
                <a:ea typeface="Calibri" panose="020F0502020204030204" pitchFamily="34" charset="0"/>
                <a:cs typeface="Times New Roman" panose="02020603050405020304" pitchFamily="18" charset="0"/>
              </a:rPr>
              <a:t>predispone le regole per il trasferimento del rischio nel caso di subentro contrattuale di un'impresa di assicurazione</a:t>
            </a:r>
          </a:p>
          <a:p>
            <a:r>
              <a:rPr lang="it-IT" sz="2800" dirty="0">
                <a:latin typeface="Times New Roman" panose="02020603050405020304" pitchFamily="18" charset="0"/>
                <a:ea typeface="Calibri" panose="020F0502020204030204" pitchFamily="34" charset="0"/>
                <a:cs typeface="Times New Roman" panose="02020603050405020304" pitchFamily="18" charset="0"/>
              </a:rPr>
              <a:t>3. </a:t>
            </a:r>
            <a:r>
              <a:rPr lang="it-IT" sz="2800" u="sng" dirty="0">
                <a:latin typeface="Times New Roman" panose="02020603050405020304" pitchFamily="18" charset="0"/>
                <a:cs typeface="Times New Roman" panose="02020603050405020304" pitchFamily="18" charset="0"/>
              </a:rPr>
              <a:t>prescrive la previsione nel bilancio delle strutture di un fondo rischi e di un fondo costituito dalla messa a riserva</a:t>
            </a:r>
            <a:r>
              <a:rPr lang="it-IT" sz="2800" dirty="0">
                <a:latin typeface="Times New Roman" panose="02020603050405020304" pitchFamily="18" charset="0"/>
                <a:cs typeface="Times New Roman" panose="02020603050405020304" pitchFamily="18" charset="0"/>
              </a:rPr>
              <a:t> per competenza dei risarcimenti relativi ai sinistri denunciati.</a:t>
            </a:r>
          </a:p>
          <a:p>
            <a:endParaRPr lang="it-IT" sz="2800" dirty="0"/>
          </a:p>
        </p:txBody>
      </p:sp>
    </p:spTree>
    <p:extLst>
      <p:ext uri="{BB962C8B-B14F-4D97-AF65-F5344CB8AC3E}">
        <p14:creationId xmlns:p14="http://schemas.microsoft.com/office/powerpoint/2010/main" val="1883297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8C21687-CD87-B96F-B5B2-EC06ED47C65B}"/>
              </a:ext>
            </a:extLst>
          </p:cNvPr>
          <p:cNvSpPr>
            <a:spLocks noGrp="1"/>
          </p:cNvSpPr>
          <p:nvPr>
            <p:ph type="title"/>
          </p:nvPr>
        </p:nvSpPr>
        <p:spPr>
          <a:xfrm>
            <a:off x="0" y="1123837"/>
            <a:ext cx="3426781" cy="4601183"/>
          </a:xfrm>
        </p:spPr>
        <p:txBody>
          <a:bodyPr>
            <a:normAutofit/>
          </a:bodyPr>
          <a:lstStyle/>
          <a:p>
            <a:r>
              <a:rPr lang="it-IT" sz="3000" dirty="0">
                <a:latin typeface="Times New Roman" panose="02020603050405020304" pitchFamily="18" charset="0"/>
                <a:cs typeface="Times New Roman" panose="02020603050405020304" pitchFamily="18" charset="0"/>
              </a:rPr>
              <a:t>D.L. 13.09.2012 N. 158 CONV. IN L. 08.11.2012 N. 189: c.d. DECRETO BALDUZZI</a:t>
            </a:r>
          </a:p>
        </p:txBody>
      </p:sp>
      <p:sp>
        <p:nvSpPr>
          <p:cNvPr id="3" name="Segnaposto contenuto 2">
            <a:extLst>
              <a:ext uri="{FF2B5EF4-FFF2-40B4-BE49-F238E27FC236}">
                <a16:creationId xmlns:a16="http://schemas.microsoft.com/office/drawing/2014/main" id="{538FEEAE-64F1-536A-C807-0935852C4043}"/>
              </a:ext>
            </a:extLst>
          </p:cNvPr>
          <p:cNvSpPr>
            <a:spLocks noGrp="1"/>
          </p:cNvSpPr>
          <p:nvPr>
            <p:ph idx="1"/>
          </p:nvPr>
        </p:nvSpPr>
        <p:spPr>
          <a:xfrm>
            <a:off x="3972010" y="987398"/>
            <a:ext cx="7315200" cy="5120640"/>
          </a:xfrm>
        </p:spPr>
        <p:txBody>
          <a:bodyPr>
            <a:noAutofit/>
          </a:bodyPr>
          <a:lstStyle/>
          <a:p>
            <a:pPr algn="just">
              <a:lnSpc>
                <a:spcPct val="150000"/>
              </a:lnSpc>
              <a:spcAft>
                <a:spcPts val="800"/>
              </a:spcAft>
              <a:buNone/>
            </a:pPr>
            <a:r>
              <a:rPr lang="it-IT" sz="2400" kern="100" dirty="0">
                <a:effectLst/>
                <a:latin typeface="Times New Roman" panose="02020603050405020304" pitchFamily="18" charset="0"/>
                <a:ea typeface="Calibri" panose="020F0502020204030204" pitchFamily="34" charset="0"/>
                <a:cs typeface="Times New Roman" panose="02020603050405020304" pitchFamily="18" charset="0"/>
              </a:rPr>
              <a:t>Art. 3 comma 1: </a:t>
            </a:r>
            <a:r>
              <a:rPr lang="it-IT" sz="2400" i="1" kern="100" dirty="0">
                <a:effectLst/>
                <a:latin typeface="Times New Roman" panose="02020603050405020304" pitchFamily="18" charset="0"/>
                <a:ea typeface="Calibri" panose="020F0502020204030204" pitchFamily="34" charset="0"/>
                <a:cs typeface="Times New Roman" panose="02020603050405020304" pitchFamily="18" charset="0"/>
              </a:rPr>
              <a:t>L'esercente la professione sanitaria che nello svolgimento della propria attività si attiene a linee guida e buone pratiche accreditate dalla comunità scientifica non risponde penalmente per colpa lieve. In tali casi resta comunque fermo l'obbligo di cui all'articolo 2043 del codice civile. Il giudice, anche nella determinazione del risarcimento del danno, tiene debitamente conto della condotta di cui al primo periodo.</a:t>
            </a:r>
            <a:endParaRPr lang="it-IT"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sz="2400" dirty="0"/>
          </a:p>
        </p:txBody>
      </p:sp>
    </p:spTree>
    <p:extLst>
      <p:ext uri="{BB962C8B-B14F-4D97-AF65-F5344CB8AC3E}">
        <p14:creationId xmlns:p14="http://schemas.microsoft.com/office/powerpoint/2010/main" val="34197540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20990755-9614-2A91-3B1A-EB37F153FBDB}"/>
              </a:ext>
            </a:extLst>
          </p:cNvPr>
          <p:cNvSpPr>
            <a:spLocks noGrp="1"/>
          </p:cNvSpPr>
          <p:nvPr>
            <p:ph idx="1"/>
          </p:nvPr>
        </p:nvSpPr>
        <p:spPr>
          <a:xfrm>
            <a:off x="3920639" y="1110688"/>
            <a:ext cx="7315200" cy="5120640"/>
          </a:xfrm>
        </p:spPr>
        <p:txBody>
          <a:bodyPr>
            <a:normAutofit/>
          </a:bodyPr>
          <a:lstStyle/>
          <a:p>
            <a:r>
              <a:rPr lang="it-IT" sz="2800" dirty="0">
                <a:latin typeface="Times New Roman" panose="02020603050405020304" pitchFamily="18" charset="0"/>
                <a:cs typeface="Times New Roman" panose="02020603050405020304" pitchFamily="18" charset="0"/>
              </a:rPr>
              <a:t>CASO: Cass. civ., Sez. III, Sent. 12/02/2004 n. 10297</a:t>
            </a:r>
          </a:p>
          <a:p>
            <a:pPr marL="0" indent="0">
              <a:buNone/>
            </a:pPr>
            <a:r>
              <a:rPr lang="it-IT" sz="2800" dirty="0">
                <a:latin typeface="Times New Roman" panose="02020603050405020304" pitchFamily="18" charset="0"/>
                <a:cs typeface="Times New Roman" panose="02020603050405020304" pitchFamily="18" charset="0"/>
              </a:rPr>
              <a:t>I genitori di un minore convenivano in giudizio il medico e l’ASL in seguito alla paralisi ostetrica dell’arto superiore destro subita dal minore in occasione del parto. La Cassazione ha accolto i motivi presentati dai genitori e ha evidenziato che la natura della responsabilità del medico è contrattuale al pari di quella della struttura. La responsabilità del medico si fonda sul contatto sociale che ha natura contrattuale.</a:t>
            </a:r>
          </a:p>
          <a:p>
            <a:endParaRPr lang="it-IT" sz="2800" dirty="0"/>
          </a:p>
        </p:txBody>
      </p:sp>
    </p:spTree>
    <p:extLst>
      <p:ext uri="{BB962C8B-B14F-4D97-AF65-F5344CB8AC3E}">
        <p14:creationId xmlns:p14="http://schemas.microsoft.com/office/powerpoint/2010/main" val="28712362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06E27D3-8D91-4EA0-8E01-995A10EFE216}"/>
              </a:ext>
            </a:extLst>
          </p:cNvPr>
          <p:cNvSpPr>
            <a:spLocks noGrp="1"/>
          </p:cNvSpPr>
          <p:nvPr>
            <p:ph type="title"/>
          </p:nvPr>
        </p:nvSpPr>
        <p:spPr>
          <a:xfrm>
            <a:off x="0" y="1123837"/>
            <a:ext cx="3435659" cy="4601183"/>
          </a:xfrm>
        </p:spPr>
        <p:txBody>
          <a:bodyPr>
            <a:normAutofit/>
          </a:bodyPr>
          <a:lstStyle/>
          <a:p>
            <a:pPr algn="ctr"/>
            <a:r>
              <a:rPr lang="it-IT" sz="3000" dirty="0">
                <a:effectLst/>
                <a:latin typeface="Times New Roman" panose="02020603050405020304" pitchFamily="18" charset="0"/>
                <a:ea typeface="Calibri" panose="020F0502020204030204" pitchFamily="34" charset="0"/>
              </a:rPr>
              <a:t>L. 08.03.2017 N. 24 C.</a:t>
            </a:r>
            <a:r>
              <a:rPr lang="it-IT" sz="3000" dirty="0">
                <a:latin typeface="Times New Roman" panose="02020603050405020304" pitchFamily="18" charset="0"/>
                <a:ea typeface="Calibri" panose="020F0502020204030204" pitchFamily="34" charset="0"/>
              </a:rPr>
              <a:t>D</a:t>
            </a:r>
            <a:r>
              <a:rPr lang="it-IT" sz="3000" dirty="0">
                <a:effectLst/>
                <a:latin typeface="Times New Roman" panose="02020603050405020304" pitchFamily="18" charset="0"/>
                <a:ea typeface="Calibri" panose="020F0502020204030204" pitchFamily="34" charset="0"/>
              </a:rPr>
              <a:t>. LEGGE GELLI-BIANCO</a:t>
            </a:r>
            <a:endParaRPr lang="it-IT" sz="3000" dirty="0"/>
          </a:p>
        </p:txBody>
      </p:sp>
      <p:sp>
        <p:nvSpPr>
          <p:cNvPr id="3" name="Segnaposto contenuto 2">
            <a:extLst>
              <a:ext uri="{FF2B5EF4-FFF2-40B4-BE49-F238E27FC236}">
                <a16:creationId xmlns:a16="http://schemas.microsoft.com/office/drawing/2014/main" id="{66FD616A-766F-C3FD-4C90-525F499CBDC7}"/>
              </a:ext>
            </a:extLst>
          </p:cNvPr>
          <p:cNvSpPr>
            <a:spLocks noGrp="1"/>
          </p:cNvSpPr>
          <p:nvPr>
            <p:ph idx="1"/>
          </p:nvPr>
        </p:nvSpPr>
        <p:spPr>
          <a:xfrm>
            <a:off x="3542189" y="988905"/>
            <a:ext cx="7891509" cy="5422169"/>
          </a:xfrm>
        </p:spPr>
        <p:txBody>
          <a:bodyPr>
            <a:noAutofit/>
          </a:bodyPr>
          <a:lstStyle/>
          <a:p>
            <a:r>
              <a:rPr lang="it-IT" sz="1600" u="sng" dirty="0">
                <a:latin typeface="Times New Roman" panose="02020603050405020304" pitchFamily="18" charset="0"/>
                <a:cs typeface="Times New Roman" panose="02020603050405020304" pitchFamily="18" charset="0"/>
              </a:rPr>
              <a:t>ART. 7: “Responsabilità civile della struttura e dell'esercente la professione sanitaria”</a:t>
            </a:r>
            <a:endParaRPr lang="it-IT" sz="1600" dirty="0">
              <a:latin typeface="Times New Roman" panose="02020603050405020304" pitchFamily="18" charset="0"/>
              <a:cs typeface="Times New Roman" panose="02020603050405020304" pitchFamily="18" charset="0"/>
            </a:endParaRPr>
          </a:p>
          <a:p>
            <a:r>
              <a:rPr lang="it-IT" sz="1600" i="1" dirty="0">
                <a:latin typeface="Times New Roman" panose="02020603050405020304" pitchFamily="18" charset="0"/>
                <a:cs typeface="Times New Roman" panose="02020603050405020304" pitchFamily="18" charset="0"/>
              </a:rPr>
              <a:t>“1.    La struttura sanitaria o sociosanitaria pubblica o privata che, nell'adempimento della propria obbligazione, si avvalga dell'opera di esercenti la professione sanitaria, anche se scelti dal paziente e ancorché non dipendenti della struttura stessa, risponde, ai sensi degli </a:t>
            </a:r>
            <a:r>
              <a:rPr lang="it-IT" sz="1600" i="1" u="sng" dirty="0">
                <a:latin typeface="Times New Roman" panose="02020603050405020304" pitchFamily="18" charset="0"/>
                <a:cs typeface="Times New Roman" panose="02020603050405020304" pitchFamily="18" charset="0"/>
                <a:hlinkClick r:id="rId2"/>
              </a:rPr>
              <a:t>articoli 1218</a:t>
            </a:r>
            <a:r>
              <a:rPr lang="it-IT" sz="1600" i="1" dirty="0">
                <a:latin typeface="Times New Roman" panose="02020603050405020304" pitchFamily="18" charset="0"/>
                <a:cs typeface="Times New Roman" panose="02020603050405020304" pitchFamily="18" charset="0"/>
              </a:rPr>
              <a:t> e </a:t>
            </a:r>
            <a:r>
              <a:rPr lang="it-IT" sz="1600" i="1" u="sng" dirty="0">
                <a:latin typeface="Times New Roman" panose="02020603050405020304" pitchFamily="18" charset="0"/>
                <a:cs typeface="Times New Roman" panose="02020603050405020304" pitchFamily="18" charset="0"/>
                <a:hlinkClick r:id="rId3"/>
              </a:rPr>
              <a:t>1228 del codice civile</a:t>
            </a:r>
            <a:r>
              <a:rPr lang="it-IT" sz="1600" i="1" dirty="0">
                <a:latin typeface="Times New Roman" panose="02020603050405020304" pitchFamily="18" charset="0"/>
                <a:cs typeface="Times New Roman" panose="02020603050405020304" pitchFamily="18" charset="0"/>
              </a:rPr>
              <a:t>, delle loro condotte dolose o colpose.</a:t>
            </a:r>
            <a:endParaRPr lang="it-IT" sz="1600" dirty="0">
              <a:latin typeface="Times New Roman" panose="02020603050405020304" pitchFamily="18" charset="0"/>
              <a:cs typeface="Times New Roman" panose="02020603050405020304" pitchFamily="18" charset="0"/>
            </a:endParaRPr>
          </a:p>
          <a:p>
            <a:r>
              <a:rPr lang="it-IT" sz="1600" i="1" dirty="0">
                <a:latin typeface="Times New Roman" panose="02020603050405020304" pitchFamily="18" charset="0"/>
                <a:cs typeface="Times New Roman" panose="02020603050405020304" pitchFamily="18" charset="0"/>
              </a:rPr>
              <a:t>2.    La disposizione di cui al comma 1 si applica anche alle prestazioni sanitarie svolte in regime di libera professione intramuraria ovvero nell'ambito di attività di sperimentazione e di ricerca clinica ovvero in regime di convenzione con il Servizio sanitario nazionale nonché attraverso la telemedicina.</a:t>
            </a:r>
            <a:endParaRPr lang="it-IT" sz="1600" dirty="0">
              <a:latin typeface="Times New Roman" panose="02020603050405020304" pitchFamily="18" charset="0"/>
              <a:cs typeface="Times New Roman" panose="02020603050405020304" pitchFamily="18" charset="0"/>
            </a:endParaRPr>
          </a:p>
          <a:p>
            <a:r>
              <a:rPr lang="it-IT" sz="1600" i="1" dirty="0">
                <a:latin typeface="Times New Roman" panose="02020603050405020304" pitchFamily="18" charset="0"/>
                <a:cs typeface="Times New Roman" panose="02020603050405020304" pitchFamily="18" charset="0"/>
              </a:rPr>
              <a:t>3.    L'esercente la professione sanitaria di cui ai commi 1 e 2 risponde del proprio operato ai sensi d</a:t>
            </a:r>
            <a:r>
              <a:rPr lang="it-IT" sz="1600" i="1" u="sng" dirty="0">
                <a:latin typeface="Times New Roman" panose="02020603050405020304" pitchFamily="18" charset="0"/>
                <a:cs typeface="Times New Roman" panose="02020603050405020304" pitchFamily="18" charset="0"/>
                <a:hlinkClick r:id="rId4"/>
              </a:rPr>
              <a:t>ell'articolo 2043 del codice civile</a:t>
            </a:r>
            <a:r>
              <a:rPr lang="it-IT" sz="1600" i="1" dirty="0">
                <a:latin typeface="Times New Roman" panose="02020603050405020304" pitchFamily="18" charset="0"/>
                <a:cs typeface="Times New Roman" panose="02020603050405020304" pitchFamily="18" charset="0"/>
              </a:rPr>
              <a:t>, salvo che abbia agito nell'adempimento di obbligazione contrattuale assunta con il paziente. Il giudice, nella determinazione del risarcimento del danno, tiene conto della condotta dell'esercente la professione sanitaria ai sensi dell'articolo 5 della presente legge e dell'</a:t>
            </a:r>
            <a:r>
              <a:rPr lang="it-IT" sz="1600" i="1" u="sng" dirty="0">
                <a:latin typeface="Times New Roman" panose="02020603050405020304" pitchFamily="18" charset="0"/>
                <a:cs typeface="Times New Roman" panose="02020603050405020304" pitchFamily="18" charset="0"/>
                <a:hlinkClick r:id="rId5"/>
              </a:rPr>
              <a:t>articolo 590-sexies del codice penale</a:t>
            </a:r>
            <a:r>
              <a:rPr lang="it-IT" sz="1600" i="1" dirty="0">
                <a:latin typeface="Times New Roman" panose="02020603050405020304" pitchFamily="18" charset="0"/>
                <a:cs typeface="Times New Roman" panose="02020603050405020304" pitchFamily="18" charset="0"/>
              </a:rPr>
              <a:t>, introdotto dall'articolo 6 della presente legge.</a:t>
            </a:r>
            <a:endParaRPr lang="it-IT" sz="1600" dirty="0">
              <a:latin typeface="Times New Roman" panose="02020603050405020304" pitchFamily="18" charset="0"/>
              <a:cs typeface="Times New Roman" panose="02020603050405020304" pitchFamily="18" charset="0"/>
            </a:endParaRPr>
          </a:p>
          <a:p>
            <a:r>
              <a:rPr lang="it-IT" sz="1600" i="1" dirty="0">
                <a:latin typeface="Times New Roman" panose="02020603050405020304" pitchFamily="18" charset="0"/>
                <a:cs typeface="Times New Roman" panose="02020603050405020304" pitchFamily="18" charset="0"/>
              </a:rPr>
              <a:t>4.    Il danno conseguente all'attività della struttura sanitaria o sociosanitaria, pubblica o privata, e dell'esercente la professione sanitaria è risarcito sulla base delle tabelle di cui agli </a:t>
            </a:r>
            <a:r>
              <a:rPr lang="it-IT" sz="1600" i="1" u="sng" dirty="0">
                <a:latin typeface="Times New Roman" panose="02020603050405020304" pitchFamily="18" charset="0"/>
                <a:cs typeface="Times New Roman" panose="02020603050405020304" pitchFamily="18" charset="0"/>
                <a:hlinkClick r:id="rId6"/>
              </a:rPr>
              <a:t>articoli 138</a:t>
            </a:r>
            <a:r>
              <a:rPr lang="it-IT" sz="1600" i="1" dirty="0">
                <a:latin typeface="Times New Roman" panose="02020603050405020304" pitchFamily="18" charset="0"/>
                <a:cs typeface="Times New Roman" panose="02020603050405020304" pitchFamily="18" charset="0"/>
              </a:rPr>
              <a:t> e </a:t>
            </a:r>
            <a:r>
              <a:rPr lang="it-IT" sz="1600" i="1" u="sng" dirty="0">
                <a:latin typeface="Times New Roman" panose="02020603050405020304" pitchFamily="18" charset="0"/>
                <a:cs typeface="Times New Roman" panose="02020603050405020304" pitchFamily="18" charset="0"/>
                <a:hlinkClick r:id="rId7"/>
              </a:rPr>
              <a:t>139</a:t>
            </a:r>
            <a:r>
              <a:rPr lang="it-IT" sz="1600" i="1" dirty="0">
                <a:latin typeface="Times New Roman" panose="02020603050405020304" pitchFamily="18" charset="0"/>
                <a:cs typeface="Times New Roman" panose="02020603050405020304" pitchFamily="18" charset="0"/>
              </a:rPr>
              <a:t> del codice delle assicurazioni private, di cui al </a:t>
            </a:r>
            <a:r>
              <a:rPr lang="it-IT" sz="1600" i="1" u="sng" dirty="0">
                <a:latin typeface="Times New Roman" panose="02020603050405020304" pitchFamily="18" charset="0"/>
                <a:cs typeface="Times New Roman" panose="02020603050405020304" pitchFamily="18" charset="0"/>
                <a:hlinkClick r:id="rId8"/>
              </a:rPr>
              <a:t>decreto legislativo 7 settembre 2005, n. 209</a:t>
            </a:r>
            <a:r>
              <a:rPr lang="it-IT" sz="1600" i="1" dirty="0">
                <a:latin typeface="Times New Roman" panose="02020603050405020304" pitchFamily="18" charset="0"/>
                <a:cs typeface="Times New Roman" panose="02020603050405020304" pitchFamily="18" charset="0"/>
              </a:rPr>
              <a:t>, integrate, ove necessario, con la procedura di cui al comma 1 del predetto articolo 138 e sulla base dei criteri di cui ai citati articoli, per tener conto delle fattispecie da esse non previste, afferenti alle attività di cui al presente articolo.</a:t>
            </a:r>
            <a:endParaRPr lang="it-IT" sz="1600" dirty="0">
              <a:latin typeface="Times New Roman" panose="02020603050405020304" pitchFamily="18" charset="0"/>
              <a:cs typeface="Times New Roman" panose="02020603050405020304" pitchFamily="18" charset="0"/>
            </a:endParaRPr>
          </a:p>
          <a:p>
            <a:r>
              <a:rPr lang="it-IT" sz="1600" i="1" dirty="0">
                <a:latin typeface="Times New Roman" panose="02020603050405020304" pitchFamily="18" charset="0"/>
                <a:cs typeface="Times New Roman" panose="02020603050405020304" pitchFamily="18" charset="0"/>
              </a:rPr>
              <a:t>5.    Le disposizioni del presente articolo costituiscono norme imperative ai sensi del codice civile”.</a:t>
            </a:r>
            <a:endParaRPr lang="it-IT" sz="1600" dirty="0">
              <a:latin typeface="Times New Roman" panose="02020603050405020304" pitchFamily="18" charset="0"/>
              <a:cs typeface="Times New Roman" panose="02020603050405020304" pitchFamily="18" charset="0"/>
            </a:endParaRPr>
          </a:p>
          <a:p>
            <a:endParaRPr lang="it-IT"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90612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3EFF998-5763-B4E8-4BC6-D03C67619203}"/>
              </a:ext>
            </a:extLst>
          </p:cNvPr>
          <p:cNvSpPr>
            <a:spLocks noGrp="1"/>
          </p:cNvSpPr>
          <p:nvPr>
            <p:ph type="title"/>
          </p:nvPr>
        </p:nvSpPr>
        <p:spPr>
          <a:xfrm>
            <a:off x="0" y="1123837"/>
            <a:ext cx="3426781" cy="4601183"/>
          </a:xfrm>
        </p:spPr>
        <p:txBody>
          <a:bodyPr>
            <a:normAutofit/>
          </a:bodyPr>
          <a:lstStyle/>
          <a:p>
            <a:pPr algn="ctr"/>
            <a:r>
              <a:rPr lang="it-IT" sz="3000" dirty="0">
                <a:effectLst/>
                <a:latin typeface="Times New Roman" panose="02020603050405020304" pitchFamily="18" charset="0"/>
                <a:ea typeface="Calibri" panose="020F0502020204030204" pitchFamily="34" charset="0"/>
                <a:cs typeface="Times New Roman" panose="02020603050405020304" pitchFamily="18" charset="0"/>
              </a:rPr>
              <a:t>DOPPIO BINARIO DELLA RESPONSABILITÀ CIVILE </a:t>
            </a:r>
            <a:endParaRPr lang="it-IT" sz="3000"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C37D4504-1163-108F-8B30-AAE169C08B22}"/>
              </a:ext>
            </a:extLst>
          </p:cNvPr>
          <p:cNvSpPr>
            <a:spLocks noGrp="1"/>
          </p:cNvSpPr>
          <p:nvPr>
            <p:ph idx="1"/>
          </p:nvPr>
        </p:nvSpPr>
        <p:spPr>
          <a:xfrm>
            <a:off x="3650516" y="1294299"/>
            <a:ext cx="7891509" cy="4732867"/>
          </a:xfrm>
        </p:spPr>
        <p:txBody>
          <a:bodyPr>
            <a:noAutofit/>
          </a:bodyPr>
          <a:lstStyle/>
          <a:p>
            <a:r>
              <a:rPr lang="it-IT" sz="2400" u="sng" dirty="0">
                <a:latin typeface="Times New Roman" panose="02020603050405020304" pitchFamily="18" charset="0"/>
                <a:cs typeface="Times New Roman" panose="02020603050405020304" pitchFamily="18" charset="0"/>
              </a:rPr>
              <a:t>Risponde a titolo di RESPONSABILITÀ CONTRATTUALE</a:t>
            </a:r>
            <a:r>
              <a:rPr lang="it-IT" sz="2400" dirty="0">
                <a:latin typeface="Times New Roman" panose="02020603050405020304" pitchFamily="18" charset="0"/>
                <a:cs typeface="Times New Roman" panose="02020603050405020304" pitchFamily="18" charset="0"/>
              </a:rPr>
              <a:t> dei danni arrecati ai pazienti:</a:t>
            </a:r>
          </a:p>
          <a:p>
            <a:r>
              <a:rPr lang="it-IT" sz="2400" dirty="0">
                <a:latin typeface="Times New Roman" panose="02020603050405020304" pitchFamily="18" charset="0"/>
                <a:cs typeface="Times New Roman" panose="02020603050405020304" pitchFamily="18" charset="0"/>
              </a:rPr>
              <a:t>la struttura sanitaria o sociosanitaria privata o pubblica; </a:t>
            </a:r>
          </a:p>
          <a:p>
            <a:r>
              <a:rPr lang="it-IT" sz="2400" dirty="0">
                <a:latin typeface="Times New Roman" panose="02020603050405020304" pitchFamily="18" charset="0"/>
                <a:cs typeface="Times New Roman" panose="02020603050405020304" pitchFamily="18" charset="0"/>
              </a:rPr>
              <a:t>l’esercente la professione sanitaria in regime libero-professionale che abbia agito in forza di obbligazione contrattuale assunta con il paziente.</a:t>
            </a:r>
          </a:p>
          <a:p>
            <a:r>
              <a:rPr lang="it-IT" sz="2400" u="sng" dirty="0">
                <a:latin typeface="Times New Roman" panose="02020603050405020304" pitchFamily="18" charset="0"/>
                <a:cs typeface="Times New Roman" panose="02020603050405020304" pitchFamily="18" charset="0"/>
              </a:rPr>
              <a:t>Risponde, invece, a titolo di RESPONSABILITÀ EXTRACONTRATTUALE</a:t>
            </a:r>
            <a:r>
              <a:rPr lang="it-IT" sz="2400" dirty="0">
                <a:latin typeface="Times New Roman" panose="02020603050405020304" pitchFamily="18" charset="0"/>
                <a:cs typeface="Times New Roman" panose="02020603050405020304" pitchFamily="18" charset="0"/>
              </a:rPr>
              <a:t>: </a:t>
            </a:r>
          </a:p>
          <a:p>
            <a:pPr lvl="0"/>
            <a:r>
              <a:rPr lang="it-IT" sz="2400" dirty="0">
                <a:latin typeface="Times New Roman" panose="02020603050405020304" pitchFamily="18" charset="0"/>
                <a:cs typeface="Times New Roman" panose="02020603050405020304" pitchFamily="18" charset="0"/>
              </a:rPr>
              <a:t>l’operatore sanitario dipendente di una struttura sanitaria o socio sanitaria private o pubblica: </a:t>
            </a:r>
          </a:p>
          <a:p>
            <a:pPr lvl="0"/>
            <a:r>
              <a:rPr lang="it-IT" sz="2400" dirty="0">
                <a:latin typeface="Times New Roman" panose="02020603050405020304" pitchFamily="18" charset="0"/>
                <a:cs typeface="Times New Roman" panose="02020603050405020304" pitchFamily="18" charset="0"/>
              </a:rPr>
              <a:t>il libero professionista in regime di prestazione intramuraria; </a:t>
            </a:r>
          </a:p>
          <a:p>
            <a:pPr lvl="0"/>
            <a:r>
              <a:rPr lang="it-IT" sz="2400" dirty="0">
                <a:latin typeface="Times New Roman" panose="02020603050405020304" pitchFamily="18" charset="0"/>
                <a:cs typeface="Times New Roman" panose="02020603050405020304" pitchFamily="18" charset="0"/>
              </a:rPr>
              <a:t>l’operatore in regime di convenzione con il servizio sanitario nazionale; </a:t>
            </a:r>
          </a:p>
          <a:p>
            <a:pPr lvl="0"/>
            <a:r>
              <a:rPr lang="it-IT" sz="2400" dirty="0">
                <a:latin typeface="Times New Roman" panose="02020603050405020304" pitchFamily="18" charset="0"/>
                <a:cs typeface="Times New Roman" panose="02020603050405020304" pitchFamily="18" charset="0"/>
              </a:rPr>
              <a:t>l’operatore che svolge attività di sperimentazione e ricerca</a:t>
            </a:r>
          </a:p>
          <a:p>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72220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16AF27E-D380-CA41-72E1-97D7FECF66BD}"/>
              </a:ext>
            </a:extLst>
          </p:cNvPr>
          <p:cNvSpPr>
            <a:spLocks noGrp="1"/>
          </p:cNvSpPr>
          <p:nvPr>
            <p:ph type="title"/>
          </p:nvPr>
        </p:nvSpPr>
        <p:spPr>
          <a:xfrm>
            <a:off x="0" y="1123837"/>
            <a:ext cx="3435657" cy="4601183"/>
          </a:xfrm>
        </p:spPr>
        <p:txBody>
          <a:bodyPr>
            <a:normAutofit/>
          </a:bodyPr>
          <a:lstStyle/>
          <a:p>
            <a:pPr algn="ctr"/>
            <a:r>
              <a:rPr lang="it-IT" sz="3000" dirty="0">
                <a:latin typeface="Times New Roman" panose="02020603050405020304" pitchFamily="18" charset="0"/>
                <a:cs typeface="Times New Roman" panose="02020603050405020304" pitchFamily="18" charset="0"/>
              </a:rPr>
              <a:t>RESPONSABILITÀ CONTRATTUALE (1218 C.C. E SS.):</a:t>
            </a:r>
          </a:p>
        </p:txBody>
      </p:sp>
      <p:sp>
        <p:nvSpPr>
          <p:cNvPr id="3" name="Segnaposto contenuto 2">
            <a:extLst>
              <a:ext uri="{FF2B5EF4-FFF2-40B4-BE49-F238E27FC236}">
                <a16:creationId xmlns:a16="http://schemas.microsoft.com/office/drawing/2014/main" id="{EB70B51C-757E-0408-D3B2-ED07A65277D5}"/>
              </a:ext>
            </a:extLst>
          </p:cNvPr>
          <p:cNvSpPr>
            <a:spLocks noGrp="1"/>
          </p:cNvSpPr>
          <p:nvPr>
            <p:ph idx="1"/>
          </p:nvPr>
        </p:nvSpPr>
        <p:spPr>
          <a:xfrm>
            <a:off x="3435657" y="864108"/>
            <a:ext cx="8492639" cy="5120640"/>
          </a:xfrm>
        </p:spPr>
        <p:txBody>
          <a:bodyPr>
            <a:noAutofit/>
          </a:bodyPr>
          <a:lstStyle/>
          <a:p>
            <a:pPr lvl="0"/>
            <a:r>
              <a:rPr lang="it-IT" sz="2800" dirty="0">
                <a:latin typeface="Times New Roman" panose="02020603050405020304" pitchFamily="18" charset="0"/>
                <a:cs typeface="Times New Roman" panose="02020603050405020304" pitchFamily="18" charset="0"/>
              </a:rPr>
              <a:t>Prescrizione: 10 anni </a:t>
            </a:r>
          </a:p>
          <a:p>
            <a:r>
              <a:rPr lang="it-IT" sz="2800" dirty="0">
                <a:latin typeface="Times New Roman" panose="02020603050405020304" pitchFamily="18" charset="0"/>
                <a:cs typeface="Times New Roman" panose="02020603050405020304" pitchFamily="18" charset="0"/>
              </a:rPr>
              <a:t>Onere della prova: grava sul sanitario o sull’ente ospedaliero la prova dell’esatto adempimento della prestazione medica. Il paziente deve allegare l’inesattezza dell’adempimento e non la colpa. E’ onere del paziente dimostrare l’esistenza del nesso causale, provando che la condotta del sanitario è stata, secondo il criterio del "più probabile che non", causa del danno. Spetta alla struttura dimostrare l'impossibilità della prestazione derivante da causa non imputabile, provando che l'inesatto adempimento è stato determinato da un impedimento imprevedibile ed inevitabile con l'ordinaria diligenza.</a:t>
            </a:r>
          </a:p>
        </p:txBody>
      </p:sp>
    </p:spTree>
    <p:extLst>
      <p:ext uri="{BB962C8B-B14F-4D97-AF65-F5344CB8AC3E}">
        <p14:creationId xmlns:p14="http://schemas.microsoft.com/office/powerpoint/2010/main" val="5617797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36829F2-2AB9-C7E7-31D8-8082FCD2AE45}"/>
              </a:ext>
            </a:extLst>
          </p:cNvPr>
          <p:cNvSpPr>
            <a:spLocks noGrp="1"/>
          </p:cNvSpPr>
          <p:nvPr>
            <p:ph type="title"/>
          </p:nvPr>
        </p:nvSpPr>
        <p:spPr>
          <a:xfrm>
            <a:off x="0" y="1123837"/>
            <a:ext cx="3435657" cy="4601183"/>
          </a:xfrm>
        </p:spPr>
        <p:txBody>
          <a:bodyPr>
            <a:normAutofit/>
          </a:bodyPr>
          <a:lstStyle/>
          <a:p>
            <a:pPr algn="ctr"/>
            <a:r>
              <a:rPr lang="it-IT" sz="3000" dirty="0">
                <a:latin typeface="Times New Roman" panose="02020603050405020304" pitchFamily="18" charset="0"/>
                <a:cs typeface="Times New Roman" panose="02020603050405020304" pitchFamily="18" charset="0"/>
              </a:rPr>
              <a:t>RESPOSABILITA’ DELLA STRUTTURA SANITARIA O SOCIOSANITARIA, PUBBLICA O PRIVATA</a:t>
            </a:r>
          </a:p>
        </p:txBody>
      </p:sp>
      <p:sp>
        <p:nvSpPr>
          <p:cNvPr id="3" name="Segnaposto contenuto 2">
            <a:extLst>
              <a:ext uri="{FF2B5EF4-FFF2-40B4-BE49-F238E27FC236}">
                <a16:creationId xmlns:a16="http://schemas.microsoft.com/office/drawing/2014/main" id="{B03AC565-78BA-C998-462F-7C2E26F2611D}"/>
              </a:ext>
            </a:extLst>
          </p:cNvPr>
          <p:cNvSpPr>
            <a:spLocks noGrp="1"/>
          </p:cNvSpPr>
          <p:nvPr>
            <p:ph idx="1"/>
          </p:nvPr>
        </p:nvSpPr>
        <p:spPr>
          <a:xfrm>
            <a:off x="3869268" y="864108"/>
            <a:ext cx="7915190" cy="5120640"/>
          </a:xfrm>
        </p:spPr>
        <p:txBody>
          <a:bodyPr>
            <a:normAutofit/>
          </a:bodyPr>
          <a:lstStyle/>
          <a:p>
            <a:r>
              <a:rPr lang="it-IT" sz="2800" dirty="0">
                <a:latin typeface="Times New Roman" panose="02020603050405020304" pitchFamily="18" charset="0"/>
                <a:cs typeface="Times New Roman" panose="02020603050405020304" pitchFamily="18" charset="0"/>
              </a:rPr>
              <a:t>Responsabilità di natura contrattuale artt. 1218 e 1228 c.c.</a:t>
            </a:r>
          </a:p>
          <a:p>
            <a:pPr marL="0" indent="0">
              <a:buNone/>
            </a:pPr>
            <a:r>
              <a:rPr lang="it-IT" sz="2800" dirty="0">
                <a:latin typeface="Times New Roman" panose="02020603050405020304" pitchFamily="18" charset="0"/>
                <a:cs typeface="Times New Roman" panose="02020603050405020304" pitchFamily="18" charset="0"/>
              </a:rPr>
              <a:t>tra struttura e paziente, si instauri un complesso ed atipico rapporto, che non si esaurisce nella mera fornitura di prestazioni di natura alberghiera (somministrazione di vitto e alloggio) ma consiste nella messa a disposizione del personale medico ausiliario e di quello paramedico nonché dell’apprestamento dei medicinali e di tutte le attrezzature necessarie, anche in vista di eventuali complicanze. Ne discende una responsabilità autonoma e diretta della struttura </a:t>
            </a:r>
          </a:p>
        </p:txBody>
      </p:sp>
    </p:spTree>
    <p:extLst>
      <p:ext uri="{BB962C8B-B14F-4D97-AF65-F5344CB8AC3E}">
        <p14:creationId xmlns:p14="http://schemas.microsoft.com/office/powerpoint/2010/main" val="2732001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83069669-14F3-B3C0-1EF7-1E75E6D14B71}"/>
              </a:ext>
            </a:extLst>
          </p:cNvPr>
          <p:cNvSpPr>
            <a:spLocks noGrp="1"/>
          </p:cNvSpPr>
          <p:nvPr>
            <p:ph idx="1"/>
          </p:nvPr>
        </p:nvSpPr>
        <p:spPr>
          <a:xfrm>
            <a:off x="3869267" y="864108"/>
            <a:ext cx="7946013" cy="5659982"/>
          </a:xfrm>
        </p:spPr>
        <p:txBody>
          <a:bodyPr>
            <a:normAutofit/>
          </a:bodyPr>
          <a:lstStyle/>
          <a:p>
            <a:r>
              <a:rPr lang="it-IT" sz="2600" dirty="0">
                <a:latin typeface="Times New Roman" panose="02020603050405020304" pitchFamily="18" charset="0"/>
                <a:cs typeface="Times New Roman" panose="02020603050405020304" pitchFamily="18" charset="0"/>
              </a:rPr>
              <a:t>Deficit organizzativo: </a:t>
            </a:r>
          </a:p>
          <a:p>
            <a:pPr marL="0" indent="0">
              <a:buNone/>
            </a:pPr>
            <a:r>
              <a:rPr lang="it-IT" sz="2600" dirty="0">
                <a:latin typeface="Times New Roman" panose="02020603050405020304" pitchFamily="18" charset="0"/>
                <a:cs typeface="Times New Roman" panose="02020603050405020304" pitchFamily="18" charset="0"/>
              </a:rPr>
              <a:t>L’ente ospedaliero dunque risponde contrattualmente non solo dei danni riferibili alla condotta dei propri dipendenti ma anche dei danni riconducibili a carenze organizzative inerenti a tutte le prestazioni offerte.</a:t>
            </a:r>
          </a:p>
          <a:p>
            <a:pPr marL="0" indent="0">
              <a:buNone/>
            </a:pPr>
            <a:r>
              <a:rPr lang="it-IT" sz="2600" dirty="0">
                <a:latin typeface="Times New Roman" panose="02020603050405020304" pitchFamily="18" charset="0"/>
                <a:cs typeface="Times New Roman" panose="02020603050405020304" pitchFamily="18" charset="0"/>
              </a:rPr>
              <a:t>Aspetti che caratterizzano la </a:t>
            </a:r>
            <a:r>
              <a:rPr lang="it-IT" sz="2600" i="1" dirty="0">
                <a:latin typeface="Times New Roman" panose="02020603050405020304" pitchFamily="18" charset="0"/>
                <a:cs typeface="Times New Roman" panose="02020603050405020304" pitchFamily="18" charset="0"/>
              </a:rPr>
              <a:t>“buona organizzazione</a:t>
            </a:r>
            <a:r>
              <a:rPr lang="it-IT" sz="2600" dirty="0">
                <a:latin typeface="Times New Roman" panose="02020603050405020304" pitchFamily="18" charset="0"/>
                <a:cs typeface="Times New Roman" panose="02020603050405020304" pitchFamily="18" charset="0"/>
              </a:rPr>
              <a:t>” : disponibilità di sufficiente di personale qualificato nei momenti necessari (comprese le emergenze); buona sorveglianza e coordinamento dei servizi; locali salubri ed idonei (es: area condizionata nei reparti); disponibilità di attrezzature adeguate e tecnologicamente aggiornate; utilizzo di prodotti sicuri.</a:t>
            </a:r>
          </a:p>
          <a:p>
            <a:pPr marL="0" indent="0">
              <a:buNone/>
            </a:pPr>
            <a:endParaRPr lang="it-IT"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9304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90229468-3320-6CB5-5AC6-704165C5B5C8}"/>
              </a:ext>
            </a:extLst>
          </p:cNvPr>
          <p:cNvSpPr>
            <a:spLocks noGrp="1"/>
          </p:cNvSpPr>
          <p:nvPr>
            <p:ph idx="1"/>
          </p:nvPr>
        </p:nvSpPr>
        <p:spPr>
          <a:xfrm>
            <a:off x="3708971" y="1123837"/>
            <a:ext cx="8075487" cy="5050932"/>
          </a:xfrm>
        </p:spPr>
        <p:txBody>
          <a:bodyPr>
            <a:noAutofit/>
          </a:bodyPr>
          <a:lstStyle/>
          <a:p>
            <a:r>
              <a:rPr lang="it-IT" sz="2400" dirty="0">
                <a:latin typeface="Times New Roman" panose="02020603050405020304" pitchFamily="18" charset="0"/>
                <a:cs typeface="Times New Roman" panose="02020603050405020304" pitchFamily="18" charset="0"/>
              </a:rPr>
              <a:t>CASO: Cass. </a:t>
            </a:r>
            <a:r>
              <a:rPr lang="it-IT" sz="2400" dirty="0" err="1">
                <a:latin typeface="Times New Roman" panose="02020603050405020304" pitchFamily="18" charset="0"/>
                <a:cs typeface="Times New Roman" panose="02020603050405020304" pitchFamily="18" charset="0"/>
              </a:rPr>
              <a:t>Civ</a:t>
            </a:r>
            <a:r>
              <a:rPr lang="it-IT" sz="2400" dirty="0">
                <a:latin typeface="Times New Roman" panose="02020603050405020304" pitchFamily="18" charset="0"/>
                <a:cs typeface="Times New Roman" panose="02020603050405020304" pitchFamily="18" charset="0"/>
              </a:rPr>
              <a:t>. Sez. III, </a:t>
            </a:r>
            <a:r>
              <a:rPr lang="it-IT" sz="2400" dirty="0" err="1">
                <a:latin typeface="Times New Roman" panose="02020603050405020304" pitchFamily="18" charset="0"/>
                <a:cs typeface="Times New Roman" panose="02020603050405020304" pitchFamily="18" charset="0"/>
              </a:rPr>
              <a:t>sent</a:t>
            </a:r>
            <a:r>
              <a:rPr lang="it-IT" sz="2400" dirty="0">
                <a:latin typeface="Times New Roman" panose="02020603050405020304" pitchFamily="18" charset="0"/>
                <a:cs typeface="Times New Roman" panose="02020603050405020304" pitchFamily="18" charset="0"/>
              </a:rPr>
              <a:t>. 11/12/2024 n. 35063</a:t>
            </a:r>
          </a:p>
          <a:p>
            <a:pPr marL="0" indent="0">
              <a:buNone/>
            </a:pPr>
            <a:r>
              <a:rPr lang="it-IT" sz="2400" dirty="0">
                <a:latin typeface="Times New Roman" panose="02020603050405020304" pitchFamily="18" charset="0"/>
                <a:cs typeface="Times New Roman" panose="02020603050405020304" pitchFamily="18" charset="0"/>
              </a:rPr>
              <a:t>I Genitori di un neonato che aveva riportato frattura cranica con cefaloematoma durante il ricovero presso struttura ospedaliera convenivano in giudizio l'Azienda Sanitaria e i medici intervenuti al parto</a:t>
            </a:r>
          </a:p>
          <a:p>
            <a:pPr marL="0" indent="0">
              <a:buNone/>
            </a:pPr>
            <a:r>
              <a:rPr lang="it-IT" sz="2400" i="1" dirty="0">
                <a:latin typeface="Times New Roman" panose="02020603050405020304" pitchFamily="18" charset="0"/>
                <a:cs typeface="Times New Roman" panose="02020603050405020304" pitchFamily="18" charset="0"/>
              </a:rPr>
              <a:t>“Questa Corte ha costantemente inquadrato la responsabilità della struttura sanitaria nella responsabilità contrattuale, sul rilievo che l'accettazione del paziente in ospedale, ai fini del ricovero o di una visita ambulatoriale, comporta la conclusione di un contratto.</a:t>
            </a:r>
            <a:br>
              <a:rPr lang="it-IT" sz="2400" i="1" dirty="0">
                <a:latin typeface="Times New Roman" panose="02020603050405020304" pitchFamily="18" charset="0"/>
                <a:cs typeface="Times New Roman" panose="02020603050405020304" pitchFamily="18" charset="0"/>
              </a:rPr>
            </a:br>
            <a:r>
              <a:rPr lang="it-IT" sz="2400" i="1" dirty="0">
                <a:latin typeface="Times New Roman" panose="02020603050405020304" pitchFamily="18" charset="0"/>
                <a:cs typeface="Times New Roman" panose="02020603050405020304" pitchFamily="18" charset="0"/>
              </a:rPr>
              <a:t>Da tale contratto - il c.d. il c.d. contratto di spedalità -sorgono sia l'obbligazione medica, che ulteriori obbligazioni accessorie, che quest'ultima corredano, come ad esempio quelle relative al vitto e all'alloggio in ospedale, alla somministrazione di farmaci e/o all'assistenza infermieristica”.</a:t>
            </a:r>
          </a:p>
          <a:p>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39501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F400FFC-DD1C-1537-A6B6-FE237D1A7CF3}"/>
              </a:ext>
            </a:extLst>
          </p:cNvPr>
          <p:cNvSpPr>
            <a:spLocks noGrp="1"/>
          </p:cNvSpPr>
          <p:nvPr>
            <p:ph type="title"/>
          </p:nvPr>
        </p:nvSpPr>
        <p:spPr>
          <a:xfrm>
            <a:off x="1" y="1123837"/>
            <a:ext cx="3444536" cy="4601183"/>
          </a:xfrm>
        </p:spPr>
        <p:txBody>
          <a:bodyPr>
            <a:normAutofit/>
          </a:bodyPr>
          <a:lstStyle/>
          <a:p>
            <a:pPr algn="ctr"/>
            <a:r>
              <a:rPr lang="it-IT" sz="2300" dirty="0">
                <a:latin typeface="Times New Roman" panose="02020603050405020304" pitchFamily="18" charset="0"/>
                <a:cs typeface="Times New Roman" panose="02020603050405020304" pitchFamily="18" charset="0"/>
              </a:rPr>
              <a:t>RESPONSABILITÀ EXTRACONTRATTUALE (2043 C.C.ESS.)</a:t>
            </a:r>
            <a:br>
              <a:rPr lang="it-IT" sz="2300" dirty="0">
                <a:latin typeface="Times New Roman" panose="02020603050405020304" pitchFamily="18" charset="0"/>
                <a:cs typeface="Times New Roman" panose="02020603050405020304" pitchFamily="18" charset="0"/>
              </a:rPr>
            </a:br>
            <a:endParaRPr lang="it-IT" sz="2300"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DAA395DC-F84D-D05D-B7CA-626B61E28FB1}"/>
              </a:ext>
            </a:extLst>
          </p:cNvPr>
          <p:cNvSpPr>
            <a:spLocks noGrp="1"/>
          </p:cNvSpPr>
          <p:nvPr>
            <p:ph idx="1"/>
          </p:nvPr>
        </p:nvSpPr>
        <p:spPr>
          <a:xfrm>
            <a:off x="3848718" y="1123837"/>
            <a:ext cx="7925465" cy="5120640"/>
          </a:xfrm>
        </p:spPr>
        <p:txBody>
          <a:bodyPr>
            <a:normAutofit/>
          </a:bodyPr>
          <a:lstStyle/>
          <a:p>
            <a:pPr lvl="0"/>
            <a:r>
              <a:rPr lang="it-IT" sz="2800" dirty="0">
                <a:latin typeface="Times New Roman" panose="02020603050405020304" pitchFamily="18" charset="0"/>
                <a:cs typeface="Times New Roman" panose="02020603050405020304" pitchFamily="18" charset="0"/>
              </a:rPr>
              <a:t>Prescrizione: 5 anni </a:t>
            </a:r>
          </a:p>
          <a:p>
            <a:pPr lvl="0"/>
            <a:r>
              <a:rPr lang="it-IT" sz="2800" dirty="0">
                <a:latin typeface="Times New Roman" panose="02020603050405020304" pitchFamily="18" charset="0"/>
                <a:cs typeface="Times New Roman" panose="02020603050405020304" pitchFamily="18" charset="0"/>
              </a:rPr>
              <a:t>Onere della prova: a carico del danneggiato. E’ necessario provare tutti gli elementi dell’illecito aquiliano: prova della condotta commissiva o omissiva del medico, il nesso causale tra la condotta e il danno, il danno subito (aggravamento patologia o insorgenza di una nuova patologia) e la colpa in capo all’operatore sanitario.</a:t>
            </a:r>
          </a:p>
          <a:p>
            <a:endParaRPr lang="it-IT"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53541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24F529D-E5AD-B4F3-82A1-CD6BCD7F31D9}"/>
              </a:ext>
            </a:extLst>
          </p:cNvPr>
          <p:cNvSpPr>
            <a:spLocks noGrp="1"/>
          </p:cNvSpPr>
          <p:nvPr>
            <p:ph type="title"/>
          </p:nvPr>
        </p:nvSpPr>
        <p:spPr>
          <a:xfrm>
            <a:off x="0" y="1123837"/>
            <a:ext cx="3441843" cy="4601183"/>
          </a:xfrm>
        </p:spPr>
        <p:txBody>
          <a:bodyPr>
            <a:normAutofit/>
          </a:bodyPr>
          <a:lstStyle/>
          <a:p>
            <a:pPr algn="ctr"/>
            <a:r>
              <a:rPr lang="it-IT" sz="2800" dirty="0">
                <a:latin typeface="Times New Roman" panose="02020603050405020304" pitchFamily="18" charset="0"/>
                <a:cs typeface="Times New Roman" panose="02020603050405020304" pitchFamily="18" charset="0"/>
              </a:rPr>
              <a:t>LA RESPONSABILITA’ DELL’ESERCENTE LA PROFESSIONE SANITARIA</a:t>
            </a:r>
          </a:p>
        </p:txBody>
      </p:sp>
      <p:sp>
        <p:nvSpPr>
          <p:cNvPr id="3" name="Segnaposto contenuto 2">
            <a:extLst>
              <a:ext uri="{FF2B5EF4-FFF2-40B4-BE49-F238E27FC236}">
                <a16:creationId xmlns:a16="http://schemas.microsoft.com/office/drawing/2014/main" id="{D2DFC55B-708F-E352-F08D-6B1EC959647F}"/>
              </a:ext>
            </a:extLst>
          </p:cNvPr>
          <p:cNvSpPr>
            <a:spLocks noGrp="1"/>
          </p:cNvSpPr>
          <p:nvPr>
            <p:ph idx="1"/>
          </p:nvPr>
        </p:nvSpPr>
        <p:spPr>
          <a:xfrm>
            <a:off x="3637053" y="864108"/>
            <a:ext cx="8209050" cy="5120640"/>
          </a:xfrm>
        </p:spPr>
        <p:txBody>
          <a:bodyPr>
            <a:normAutofit/>
          </a:bodyPr>
          <a:lstStyle/>
          <a:p>
            <a:r>
              <a:rPr lang="it-IT" sz="2800" dirty="0">
                <a:latin typeface="Times New Roman" panose="02020603050405020304" pitchFamily="18" charset="0"/>
                <a:cs typeface="Times New Roman" panose="02020603050405020304" pitchFamily="18" charset="0"/>
              </a:rPr>
              <a:t>Natura contrattuale se è stato stipulato un contratto con il paziente </a:t>
            </a:r>
          </a:p>
          <a:p>
            <a:r>
              <a:rPr lang="it-IT" sz="2800" dirty="0">
                <a:latin typeface="Times New Roman" panose="02020603050405020304" pitchFamily="18" charset="0"/>
                <a:cs typeface="Times New Roman" panose="02020603050405020304" pitchFamily="18" charset="0"/>
              </a:rPr>
              <a:t>Natura extracontrattuale in tutti gli altri casi</a:t>
            </a:r>
          </a:p>
        </p:txBody>
      </p:sp>
    </p:spTree>
    <p:extLst>
      <p:ext uri="{BB962C8B-B14F-4D97-AF65-F5344CB8AC3E}">
        <p14:creationId xmlns:p14="http://schemas.microsoft.com/office/powerpoint/2010/main" val="13830318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EA5A9E2-EC9C-DBBF-4E28-9B6EEFFF840C}"/>
              </a:ext>
            </a:extLst>
          </p:cNvPr>
          <p:cNvSpPr>
            <a:spLocks noGrp="1"/>
          </p:cNvSpPr>
          <p:nvPr>
            <p:ph type="title"/>
          </p:nvPr>
        </p:nvSpPr>
        <p:spPr/>
        <p:txBody>
          <a:bodyPr/>
          <a:lstStyle/>
          <a:p>
            <a:pPr algn="ctr"/>
            <a:r>
              <a:rPr lang="it-IT" dirty="0">
                <a:latin typeface="Times New Roman" panose="02020603050405020304" pitchFamily="18" charset="0"/>
                <a:cs typeface="Times New Roman" panose="02020603050405020304" pitchFamily="18" charset="0"/>
              </a:rPr>
              <a:t>LA COLPA</a:t>
            </a:r>
          </a:p>
        </p:txBody>
      </p:sp>
      <p:sp>
        <p:nvSpPr>
          <p:cNvPr id="3" name="Segnaposto contenuto 2">
            <a:extLst>
              <a:ext uri="{FF2B5EF4-FFF2-40B4-BE49-F238E27FC236}">
                <a16:creationId xmlns:a16="http://schemas.microsoft.com/office/drawing/2014/main" id="{76AB29BB-FBAB-7C80-F0FE-0FE8BE386938}"/>
              </a:ext>
            </a:extLst>
          </p:cNvPr>
          <p:cNvSpPr>
            <a:spLocks noGrp="1"/>
          </p:cNvSpPr>
          <p:nvPr>
            <p:ph idx="1"/>
          </p:nvPr>
        </p:nvSpPr>
        <p:spPr>
          <a:xfrm>
            <a:off x="3585681" y="864108"/>
            <a:ext cx="8209051" cy="5120640"/>
          </a:xfrm>
        </p:spPr>
        <p:txBody>
          <a:bodyPr>
            <a:noAutofit/>
          </a:bodyPr>
          <a:lstStyle/>
          <a:p>
            <a:pPr marL="0" indent="0">
              <a:buNone/>
            </a:pPr>
            <a:r>
              <a:rPr lang="it-IT" sz="2400" dirty="0">
                <a:latin typeface="Times New Roman" panose="02020603050405020304" pitchFamily="18" charset="0"/>
                <a:cs typeface="Times New Roman" panose="02020603050405020304" pitchFamily="18" charset="0"/>
              </a:rPr>
              <a:t>È la violazione di una regola di condotta e può consistere o nella violazione di una norma giuridica , quanto nella violazione di una regola di comune prudenza</a:t>
            </a:r>
          </a:p>
          <a:p>
            <a:pPr marL="0" indent="0">
              <a:buNone/>
            </a:pPr>
            <a:r>
              <a:rPr lang="it-IT" sz="2400" dirty="0">
                <a:latin typeface="Times New Roman" panose="02020603050405020304" pitchFamily="18" charset="0"/>
                <a:cs typeface="Times New Roman" panose="02020603050405020304" pitchFamily="18" charset="0"/>
              </a:rPr>
              <a:t>- Negligenza: trascuratezza, disattenzione, dimenticanza, svogliatezza, leggerezza. Es. mancata sterilizzazione degli strumenti, scambio di flaconi, mancata consultazione della cartella clinica, somministrare un farmaco scaduto, paziente dimenticato in corsia, omissione di controlli in caso di sintomi evidenti</a:t>
            </a:r>
          </a:p>
          <a:p>
            <a:pPr marL="0" indent="0">
              <a:buNone/>
            </a:pPr>
            <a:r>
              <a:rPr lang="it-IT" sz="2400" dirty="0">
                <a:latin typeface="Times New Roman" panose="02020603050405020304" pitchFamily="18" charset="0"/>
                <a:cs typeface="Times New Roman" panose="02020603050405020304" pitchFamily="18" charset="0"/>
              </a:rPr>
              <a:t>- Imprudenza: mancata adozione delle cautele richieste dal caso. Trattare-magari con il massimo impegno e senza alcuna trascuratezza-un caso senza disporre delle competenze necessarie (e sapendo, o dovendo sapere di non disporne)</a:t>
            </a:r>
          </a:p>
        </p:txBody>
      </p:sp>
    </p:spTree>
    <p:extLst>
      <p:ext uri="{BB962C8B-B14F-4D97-AF65-F5344CB8AC3E}">
        <p14:creationId xmlns:p14="http://schemas.microsoft.com/office/powerpoint/2010/main" val="35989940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69657574-52B0-57E1-A867-62039B4AE863}"/>
              </a:ext>
            </a:extLst>
          </p:cNvPr>
          <p:cNvSpPr>
            <a:spLocks noGrp="1"/>
          </p:cNvSpPr>
          <p:nvPr>
            <p:ph idx="1"/>
          </p:nvPr>
        </p:nvSpPr>
        <p:spPr>
          <a:xfrm>
            <a:off x="3869268" y="864107"/>
            <a:ext cx="7915190" cy="5588063"/>
          </a:xfrm>
        </p:spPr>
        <p:txBody>
          <a:bodyPr>
            <a:normAutofit/>
          </a:bodyPr>
          <a:lstStyle/>
          <a:p>
            <a:pPr marL="0" indent="0">
              <a:buNone/>
            </a:pPr>
            <a:r>
              <a:rPr lang="it-IT" sz="2800" dirty="0">
                <a:latin typeface="Times New Roman" panose="02020603050405020304" pitchFamily="18" charset="0"/>
                <a:cs typeface="Times New Roman" panose="02020603050405020304" pitchFamily="18" charset="0"/>
              </a:rPr>
              <a:t>- Imperizia: Mancanza delle COMPETENZE tecniche, culturali e professionali necessarie per svolgere una determinata attività</a:t>
            </a:r>
          </a:p>
          <a:p>
            <a:pPr marL="0" indent="0">
              <a:buNone/>
            </a:pPr>
            <a:endParaRPr lang="it-IT" sz="2800" dirty="0">
              <a:latin typeface="Times New Roman" panose="02020603050405020304" pitchFamily="18" charset="0"/>
              <a:cs typeface="Times New Roman" panose="02020603050405020304" pitchFamily="18" charset="0"/>
            </a:endParaRPr>
          </a:p>
          <a:p>
            <a:pPr marL="0" indent="0">
              <a:buNone/>
            </a:pPr>
            <a:r>
              <a:rPr lang="it-IT" sz="2800" dirty="0">
                <a:latin typeface="Times New Roman" panose="02020603050405020304" pitchFamily="18" charset="0"/>
                <a:cs typeface="Times New Roman" panose="02020603050405020304" pitchFamily="18" charset="0"/>
              </a:rPr>
              <a:t>La mancanza di perizia deve essere valutata in considerazione della natura dell’attività svolta, rilevando tuttavia anche il grado di SPECIALIZZAZIONE del medico. A gradi di perizia diversi corrispondono gradi diversi di specializzazione e corrisponde un diverso livello di affidamento da parte del paziente.</a:t>
            </a:r>
          </a:p>
          <a:p>
            <a:pPr marL="0" indent="0">
              <a:buNone/>
            </a:pPr>
            <a:endParaRPr lang="it-IT"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232315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6EF45D-5910-1E23-3F86-16BC9246D595}"/>
              </a:ext>
            </a:extLst>
          </p:cNvPr>
          <p:cNvSpPr>
            <a:spLocks noGrp="1"/>
          </p:cNvSpPr>
          <p:nvPr>
            <p:ph type="title"/>
          </p:nvPr>
        </p:nvSpPr>
        <p:spPr>
          <a:xfrm>
            <a:off x="0" y="1123837"/>
            <a:ext cx="3444535" cy="4601183"/>
          </a:xfrm>
        </p:spPr>
        <p:txBody>
          <a:bodyPr>
            <a:normAutofit/>
          </a:bodyPr>
          <a:lstStyle/>
          <a:p>
            <a:pPr algn="ctr"/>
            <a:r>
              <a:rPr lang="it-IT" sz="2800" dirty="0">
                <a:latin typeface="Times New Roman" panose="02020603050405020304" pitchFamily="18" charset="0"/>
                <a:cs typeface="Times New Roman" panose="02020603050405020304" pitchFamily="18" charset="0"/>
              </a:rPr>
              <a:t>NORME DEL CODICE CIVILE RILEVANTI IN TEMA DI COLPA</a:t>
            </a:r>
          </a:p>
        </p:txBody>
      </p:sp>
      <p:sp>
        <p:nvSpPr>
          <p:cNvPr id="3" name="Segnaposto contenuto 2">
            <a:extLst>
              <a:ext uri="{FF2B5EF4-FFF2-40B4-BE49-F238E27FC236}">
                <a16:creationId xmlns:a16="http://schemas.microsoft.com/office/drawing/2014/main" id="{1BB2311D-E1CA-D5F4-7BE4-3E4E19267022}"/>
              </a:ext>
            </a:extLst>
          </p:cNvPr>
          <p:cNvSpPr>
            <a:spLocks noGrp="1"/>
          </p:cNvSpPr>
          <p:nvPr>
            <p:ph idx="1"/>
          </p:nvPr>
        </p:nvSpPr>
        <p:spPr>
          <a:xfrm>
            <a:off x="3828170" y="1123837"/>
            <a:ext cx="7925465" cy="5120640"/>
          </a:xfrm>
        </p:spPr>
        <p:txBody>
          <a:bodyPr>
            <a:noAutofit/>
          </a:bodyPr>
          <a:lstStyle/>
          <a:p>
            <a:r>
              <a:rPr lang="it-IT" sz="2800" dirty="0">
                <a:latin typeface="Times New Roman" panose="02020603050405020304" pitchFamily="18" charset="0"/>
                <a:cs typeface="Times New Roman" panose="02020603050405020304" pitchFamily="18" charset="0"/>
              </a:rPr>
              <a:t>ART 1176 C.C.</a:t>
            </a:r>
          </a:p>
          <a:p>
            <a:pPr marL="0" indent="0">
              <a:buNone/>
            </a:pPr>
            <a:r>
              <a:rPr lang="it-IT" sz="2800" dirty="0">
                <a:latin typeface="Times New Roman" panose="02020603050405020304" pitchFamily="18" charset="0"/>
                <a:cs typeface="Times New Roman" panose="02020603050405020304" pitchFamily="18" charset="0"/>
              </a:rPr>
              <a:t>Nell'adempiere l'obbligazione il debitore deve usare la </a:t>
            </a:r>
            <a:r>
              <a:rPr lang="it-IT" sz="2800" dirty="0">
                <a:latin typeface="Times New Roman" panose="02020603050405020304" pitchFamily="18" charset="0"/>
                <a:cs typeface="Times New Roman" panose="02020603050405020304" pitchFamily="18" charset="0"/>
                <a:hlinkClick r:id="rId2" tooltip="Dizionario Giuridico: Diligenza del buon padre di famiglia">
                  <a:extLst>
                    <a:ext uri="{A12FA001-AC4F-418D-AE19-62706E023703}">
                      <ahyp:hlinkClr xmlns:ahyp="http://schemas.microsoft.com/office/drawing/2018/hyperlinkcolor" val="tx"/>
                    </a:ext>
                  </a:extLst>
                </a:hlinkClick>
              </a:rPr>
              <a:t>diligenza del buon padre di famiglia</a:t>
            </a:r>
            <a:r>
              <a:rPr lang="it-IT" sz="2800" dirty="0">
                <a:latin typeface="Times New Roman" panose="02020603050405020304" pitchFamily="18" charset="0"/>
                <a:cs typeface="Times New Roman" panose="02020603050405020304" pitchFamily="18" charset="0"/>
              </a:rPr>
              <a:t>.</a:t>
            </a:r>
          </a:p>
          <a:p>
            <a:pPr marL="0" indent="0">
              <a:buNone/>
            </a:pPr>
            <a:r>
              <a:rPr lang="it-IT" sz="2800" u="sng" dirty="0">
                <a:latin typeface="Times New Roman" panose="02020603050405020304" pitchFamily="18" charset="0"/>
                <a:cs typeface="Times New Roman" panose="02020603050405020304" pitchFamily="18" charset="0"/>
              </a:rPr>
              <a:t>Nell'adempimento delle obbligazioni inerenti all'esercizio di un'attività professionale, la diligenza deve valutarsi con riguardo alla natura dell'attività esercitata</a:t>
            </a:r>
          </a:p>
          <a:p>
            <a:r>
              <a:rPr lang="it-IT" sz="2800" dirty="0">
                <a:latin typeface="Times New Roman" panose="02020603050405020304" pitchFamily="18" charset="0"/>
                <a:cs typeface="Times New Roman" panose="02020603050405020304" pitchFamily="18" charset="0"/>
              </a:rPr>
              <a:t>ART. 2236 C.C.</a:t>
            </a:r>
          </a:p>
          <a:p>
            <a:pPr marL="0" indent="0">
              <a:buNone/>
            </a:pPr>
            <a:r>
              <a:rPr lang="it-IT" sz="2800" dirty="0">
                <a:latin typeface="Times New Roman" panose="02020603050405020304" pitchFamily="18" charset="0"/>
                <a:cs typeface="Times New Roman" panose="02020603050405020304" pitchFamily="18" charset="0"/>
              </a:rPr>
              <a:t>Se la prestazione implica la soluzione di problemi tecnici di speciale difficoltà, il prestatore d'opera non risponde dei danni, se non in caso di dolo o di colpa grave</a:t>
            </a:r>
            <a:endParaRPr lang="it-IT" sz="2800" u="sng" dirty="0">
              <a:latin typeface="Times New Roman" panose="02020603050405020304" pitchFamily="18" charset="0"/>
              <a:cs typeface="Times New Roman" panose="02020603050405020304" pitchFamily="18" charset="0"/>
            </a:endParaRPr>
          </a:p>
          <a:p>
            <a:endParaRPr lang="it-IT"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918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74973731-0C92-76C7-5E5E-09EB984BBAC6}"/>
              </a:ext>
            </a:extLst>
          </p:cNvPr>
          <p:cNvSpPr>
            <a:spLocks noGrp="1"/>
          </p:cNvSpPr>
          <p:nvPr>
            <p:ph idx="1"/>
          </p:nvPr>
        </p:nvSpPr>
        <p:spPr>
          <a:xfrm>
            <a:off x="3493213" y="1007945"/>
            <a:ext cx="8352890" cy="5320935"/>
          </a:xfrm>
        </p:spPr>
        <p:txBody>
          <a:bodyPr>
            <a:noAutofit/>
          </a:bodyPr>
          <a:lstStyle/>
          <a:p>
            <a:pPr marL="0" indent="0">
              <a:buNone/>
            </a:pPr>
            <a:r>
              <a:rPr lang="it-IT" sz="2400" dirty="0">
                <a:latin typeface="Times New Roman" panose="02020603050405020304" pitchFamily="18" charset="0"/>
                <a:cs typeface="Times New Roman" panose="02020603050405020304" pitchFamily="18" charset="0"/>
              </a:rPr>
              <a:t>Si configura la </a:t>
            </a:r>
            <a:r>
              <a:rPr lang="it-IT" sz="2400" u="sng" dirty="0">
                <a:latin typeface="Times New Roman" panose="02020603050405020304" pitchFamily="18" charset="0"/>
                <a:cs typeface="Times New Roman" panose="02020603050405020304" pitchFamily="18" charset="0"/>
              </a:rPr>
              <a:t>responsabilità professionale del medico per la colpa lieve, ai sensi dell'art. 1176 secondo comma c.c., </a:t>
            </a:r>
            <a:r>
              <a:rPr lang="it-IT" sz="2400" dirty="0">
                <a:latin typeface="Times New Roman" panose="02020603050405020304" pitchFamily="18" charset="0"/>
                <a:cs typeface="Times New Roman" panose="02020603050405020304" pitchFamily="18" charset="0"/>
              </a:rPr>
              <a:t>ove, di fronte ad un caso ordinario, non abbia osservato, per inadeguatezza od incompletezza della preparazione professionale, ovvero per omissione della media diligenza, quelle regole precise che siano acquisite, per comune consenso e consolidata sperimentazione, alla scienza ed alla pratica.</a:t>
            </a:r>
          </a:p>
          <a:p>
            <a:pPr marL="0" indent="0">
              <a:buNone/>
            </a:pPr>
            <a:r>
              <a:rPr lang="it-IT" sz="2400" dirty="0">
                <a:latin typeface="Times New Roman" panose="02020603050405020304" pitchFamily="18" charset="0"/>
                <a:cs typeface="Times New Roman" panose="02020603050405020304" pitchFamily="18" charset="0"/>
              </a:rPr>
              <a:t>Secondo la Cassazione il medico chirurgo</a:t>
            </a:r>
            <a:r>
              <a:rPr lang="it-IT" sz="2400" u="sng" dirty="0">
                <a:latin typeface="Times New Roman" panose="02020603050405020304" pitchFamily="18" charset="0"/>
                <a:cs typeface="Times New Roman" panose="02020603050405020304" pitchFamily="18" charset="0"/>
              </a:rPr>
              <a:t>, il professionista medio </a:t>
            </a:r>
            <a:r>
              <a:rPr lang="it-IT" sz="2400" dirty="0">
                <a:latin typeface="Times New Roman" panose="02020603050405020304" pitchFamily="18" charset="0"/>
                <a:cs typeface="Times New Roman" panose="02020603050405020304" pitchFamily="18" charset="0"/>
              </a:rPr>
              <a:t>non è mediocre ma bravo e, quindi, "serio, preparato, zelante, efficiente"</a:t>
            </a:r>
          </a:p>
          <a:p>
            <a:pPr marL="0" indent="0">
              <a:buNone/>
            </a:pPr>
            <a:r>
              <a:rPr lang="it-IT" sz="2400" dirty="0">
                <a:latin typeface="Times New Roman" panose="02020603050405020304" pitchFamily="18" charset="0"/>
                <a:cs typeface="Times New Roman" panose="02020603050405020304" pitchFamily="18" charset="0"/>
              </a:rPr>
              <a:t>La colpa ex art. 1176, comma 2, c.c. va pertanto valutata verificando la condotta che, di fronte a una determinata situazione, avrebbe tenuto un sanitario diligente, ovverosia bravo con la conseguenza che, in presenza di paziente con sintomi aspecifici, il sanitario è tenuto a prenderne in considerazione tutti i possibili significati ed a segnalare le alternative ipotesi diagnostiche.</a:t>
            </a:r>
            <a:r>
              <a:rPr lang="it-IT" sz="2400" strike="sngStrike" dirty="0">
                <a:latin typeface="Times New Roman" panose="02020603050405020304" pitchFamily="18" charset="0"/>
                <a:cs typeface="Times New Roman" panose="02020603050405020304" pitchFamily="18" charset="0"/>
              </a:rPr>
              <a:t> </a:t>
            </a:r>
            <a:endParaRPr lang="it-IT" sz="2400" dirty="0">
              <a:latin typeface="Times New Roman" panose="02020603050405020304" pitchFamily="18" charset="0"/>
              <a:cs typeface="Times New Roman" panose="02020603050405020304" pitchFamily="18" charset="0"/>
            </a:endParaRPr>
          </a:p>
          <a:p>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5104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F8B986E4-3B1C-FCBC-37D8-CCFEF81AECD3}"/>
              </a:ext>
            </a:extLst>
          </p:cNvPr>
          <p:cNvSpPr>
            <a:spLocks noGrp="1"/>
          </p:cNvSpPr>
          <p:nvPr>
            <p:ph idx="1"/>
          </p:nvPr>
        </p:nvSpPr>
        <p:spPr>
          <a:xfrm>
            <a:off x="3869268" y="864107"/>
            <a:ext cx="7987110" cy="5495595"/>
          </a:xfrm>
        </p:spPr>
        <p:txBody>
          <a:bodyPr>
            <a:normAutofit/>
          </a:bodyPr>
          <a:lstStyle/>
          <a:p>
            <a:r>
              <a:rPr lang="it-IT" sz="2800" dirty="0">
                <a:latin typeface="Times New Roman" panose="02020603050405020304" pitchFamily="18" charset="0"/>
                <a:cs typeface="Times New Roman" panose="02020603050405020304" pitchFamily="18" charset="0"/>
              </a:rPr>
              <a:t>L’art. 2236 c.c. limita la responsabilità a dolo e colpa grave solo per prestazioni che implicano problemi tecnici di speciale difficoltà e solo per imperizia, non per negligenza o imprudenza.</a:t>
            </a:r>
          </a:p>
          <a:p>
            <a:r>
              <a:rPr lang="it-IT" sz="2800" dirty="0">
                <a:latin typeface="Times New Roman" panose="02020603050405020304" pitchFamily="18" charset="0"/>
                <a:cs typeface="Times New Roman" panose="02020603050405020304" pitchFamily="18" charset="0"/>
              </a:rPr>
              <a:t>Cosa si intende per «problemi tecnici di speciale difficoltà»?</a:t>
            </a:r>
          </a:p>
          <a:p>
            <a:pPr marL="0" indent="0">
              <a:buNone/>
            </a:pPr>
            <a:r>
              <a:rPr lang="it-IT" sz="2800" dirty="0">
                <a:latin typeface="Times New Roman" panose="02020603050405020304" pitchFamily="18" charset="0"/>
                <a:cs typeface="Times New Roman" panose="02020603050405020304" pitchFamily="18" charset="0"/>
              </a:rPr>
              <a:t>Si intendono problematiche che trascendono la preparazione media del professionista o che riguardano 	questioni non ancora sufficientemente studiate dalla scienza medica o ancora prive di soluzioni consolidate</a:t>
            </a:r>
          </a:p>
          <a:p>
            <a:endParaRPr lang="it-IT" sz="2800" dirty="0"/>
          </a:p>
        </p:txBody>
      </p:sp>
    </p:spTree>
    <p:extLst>
      <p:ext uri="{BB962C8B-B14F-4D97-AF65-F5344CB8AC3E}">
        <p14:creationId xmlns:p14="http://schemas.microsoft.com/office/powerpoint/2010/main" val="42278165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4B590F3-6ED7-79D0-13CF-9F2B86BF4493}"/>
              </a:ext>
            </a:extLst>
          </p:cNvPr>
          <p:cNvSpPr>
            <a:spLocks noGrp="1"/>
          </p:cNvSpPr>
          <p:nvPr>
            <p:ph type="title"/>
          </p:nvPr>
        </p:nvSpPr>
        <p:spPr>
          <a:xfrm>
            <a:off x="0" y="1123837"/>
            <a:ext cx="3453413" cy="4601183"/>
          </a:xfrm>
        </p:spPr>
        <p:txBody>
          <a:bodyPr>
            <a:normAutofit/>
          </a:bodyPr>
          <a:lstStyle/>
          <a:p>
            <a:pPr algn="ctr"/>
            <a:r>
              <a:rPr lang="it-IT" sz="2800" dirty="0">
                <a:latin typeface="Times New Roman" panose="02020603050405020304" pitchFamily="18" charset="0"/>
                <a:cs typeface="Times New Roman" panose="02020603050405020304" pitchFamily="18" charset="0"/>
              </a:rPr>
              <a:t>CRITERI DISTINTIVI TRA COLPA LIEVE E GRAVE</a:t>
            </a:r>
          </a:p>
        </p:txBody>
      </p:sp>
      <p:sp>
        <p:nvSpPr>
          <p:cNvPr id="3" name="Segnaposto contenuto 2">
            <a:extLst>
              <a:ext uri="{FF2B5EF4-FFF2-40B4-BE49-F238E27FC236}">
                <a16:creationId xmlns:a16="http://schemas.microsoft.com/office/drawing/2014/main" id="{4234631C-4432-99FF-EE81-FB2FBCE87F41}"/>
              </a:ext>
            </a:extLst>
          </p:cNvPr>
          <p:cNvSpPr>
            <a:spLocks noGrp="1"/>
          </p:cNvSpPr>
          <p:nvPr>
            <p:ph idx="1"/>
          </p:nvPr>
        </p:nvSpPr>
        <p:spPr>
          <a:xfrm>
            <a:off x="3453413" y="1123837"/>
            <a:ext cx="8341320" cy="5102302"/>
          </a:xfrm>
        </p:spPr>
        <p:txBody>
          <a:bodyPr>
            <a:noAutofit/>
          </a:bodyPr>
          <a:lstStyle/>
          <a:p>
            <a:pPr marL="0" indent="0">
              <a:buNone/>
            </a:pPr>
            <a:r>
              <a:rPr lang="it-IT" sz="2400" dirty="0">
                <a:latin typeface="Times New Roman" panose="02020603050405020304" pitchFamily="18" charset="0"/>
                <a:cs typeface="Times New Roman" panose="02020603050405020304" pitchFamily="18" charset="0"/>
              </a:rPr>
              <a:t>Cass. Pen. Sez. III sentenza 16/06/2025 n. 22474</a:t>
            </a:r>
          </a:p>
          <a:p>
            <a:pPr marL="0" indent="0">
              <a:buNone/>
            </a:pPr>
            <a:r>
              <a:rPr lang="it-IT" sz="2400" dirty="0">
                <a:latin typeface="Times New Roman" panose="02020603050405020304" pitchFamily="18" charset="0"/>
                <a:cs typeface="Times New Roman" panose="02020603050405020304" pitchFamily="18" charset="0"/>
              </a:rPr>
              <a:t>(che ha ribadito concetti già espressi dalla giurisprudenza consolidata)</a:t>
            </a:r>
          </a:p>
          <a:p>
            <a:pPr marL="0" indent="0">
              <a:buNone/>
            </a:pPr>
            <a:r>
              <a:rPr lang="it-IT" sz="2400" dirty="0">
                <a:latin typeface="Times New Roman" panose="02020603050405020304" pitchFamily="18" charset="0"/>
                <a:cs typeface="Times New Roman" panose="02020603050405020304" pitchFamily="18" charset="0"/>
              </a:rPr>
              <a:t>In tema di responsabilità penale del sanitario per lesioni colpose, ai fini della distinzione tra colpa lieve e colpa grave, devono essere utilizzati i seguenti parametri: </a:t>
            </a:r>
            <a:r>
              <a:rPr lang="it-IT" sz="2400" u="sng" dirty="0">
                <a:latin typeface="Times New Roman" panose="02020603050405020304" pitchFamily="18" charset="0"/>
                <a:cs typeface="Times New Roman" panose="02020603050405020304" pitchFamily="18" charset="0"/>
              </a:rPr>
              <a:t>la misura della divergenza </a:t>
            </a:r>
            <a:r>
              <a:rPr lang="it-IT" sz="2400" dirty="0">
                <a:latin typeface="Times New Roman" panose="02020603050405020304" pitchFamily="18" charset="0"/>
                <a:cs typeface="Times New Roman" panose="02020603050405020304" pitchFamily="18" charset="0"/>
              </a:rPr>
              <a:t>tra la condotta effettivamente tenuta e quella che era da attendersi; </a:t>
            </a:r>
            <a:r>
              <a:rPr lang="it-IT" sz="2400" u="sng" dirty="0">
                <a:latin typeface="Times New Roman" panose="02020603050405020304" pitchFamily="18" charset="0"/>
                <a:cs typeface="Times New Roman" panose="02020603050405020304" pitchFamily="18" charset="0"/>
              </a:rPr>
              <a:t>la misura del rimprovero </a:t>
            </a:r>
            <a:r>
              <a:rPr lang="it-IT" sz="2400" dirty="0">
                <a:latin typeface="Times New Roman" panose="02020603050405020304" pitchFamily="18" charset="0"/>
                <a:cs typeface="Times New Roman" panose="02020603050405020304" pitchFamily="18" charset="0"/>
              </a:rPr>
              <a:t>personale, sulla base delle specifiche condizioni dell'agente; </a:t>
            </a:r>
            <a:r>
              <a:rPr lang="it-IT" sz="2400" u="sng" dirty="0">
                <a:latin typeface="Times New Roman" panose="02020603050405020304" pitchFamily="18" charset="0"/>
                <a:cs typeface="Times New Roman" panose="02020603050405020304" pitchFamily="18" charset="0"/>
              </a:rPr>
              <a:t>la motivazione </a:t>
            </a:r>
            <a:r>
              <a:rPr lang="it-IT" sz="2400" dirty="0">
                <a:latin typeface="Times New Roman" panose="02020603050405020304" pitchFamily="18" charset="0"/>
                <a:cs typeface="Times New Roman" panose="02020603050405020304" pitchFamily="18" charset="0"/>
              </a:rPr>
              <a:t>della condotta; </a:t>
            </a:r>
            <a:r>
              <a:rPr lang="it-IT" sz="2400" u="sng" dirty="0">
                <a:latin typeface="Times New Roman" panose="02020603050405020304" pitchFamily="18" charset="0"/>
                <a:cs typeface="Times New Roman" panose="02020603050405020304" pitchFamily="18" charset="0"/>
              </a:rPr>
              <a:t>la consapevolezza</a:t>
            </a:r>
            <a:r>
              <a:rPr lang="it-IT" sz="2400" dirty="0">
                <a:latin typeface="Times New Roman" panose="02020603050405020304" pitchFamily="18" charset="0"/>
                <a:cs typeface="Times New Roman" panose="02020603050405020304" pitchFamily="18" charset="0"/>
              </a:rPr>
              <a:t> o meno di tenere una condotta pericolosa. L'errore tecnico nell'esecuzione di un intervento chirurgico ascrivibile a imperizia grave si configura quando il sanitario, in una situazione anatomica nota all'operatore prima di eseguire l'intervento e in assenza di caratteristiche di eccezionalità dell'operazione, commette nella fase esecutiva una condotta connotata da colpa grave, quale l'interruzione della corticale e l'invasione del canale del nervo alveolare con conseguente compressione del nervo. </a:t>
            </a:r>
          </a:p>
          <a:p>
            <a:pPr marL="0" indent="0">
              <a:buNone/>
            </a:pP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68309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AD295A-4629-BDB8-D531-B08FBE25B035}"/>
              </a:ext>
            </a:extLst>
          </p:cNvPr>
          <p:cNvSpPr>
            <a:spLocks noGrp="1"/>
          </p:cNvSpPr>
          <p:nvPr>
            <p:ph type="title"/>
          </p:nvPr>
        </p:nvSpPr>
        <p:spPr>
          <a:xfrm>
            <a:off x="0" y="1123837"/>
            <a:ext cx="3444535" cy="4601183"/>
          </a:xfrm>
        </p:spPr>
        <p:txBody>
          <a:bodyPr>
            <a:normAutofit/>
          </a:bodyPr>
          <a:lstStyle/>
          <a:p>
            <a:pPr algn="ctr"/>
            <a:r>
              <a:rPr lang="it-IT" sz="2800" dirty="0">
                <a:latin typeface="Times New Roman" panose="02020603050405020304" pitchFamily="18" charset="0"/>
                <a:cs typeface="Times New Roman" panose="02020603050405020304" pitchFamily="18" charset="0"/>
              </a:rPr>
              <a:t>LA SOGLIA DELLA COLPA GRAVE: LA «DEVIAZIONE RAGGUARDEVOLE»</a:t>
            </a:r>
            <a:br>
              <a:rPr lang="it-IT" sz="2800" dirty="0">
                <a:latin typeface="Times New Roman" panose="02020603050405020304" pitchFamily="18" charset="0"/>
                <a:cs typeface="Times New Roman" panose="02020603050405020304" pitchFamily="18" charset="0"/>
              </a:rPr>
            </a:br>
            <a:endParaRPr lang="it-IT" sz="2800" dirty="0">
              <a:latin typeface="Times New Roman" panose="02020603050405020304" pitchFamily="18" charset="0"/>
              <a:cs typeface="Times New Roman" panose="02020603050405020304" pitchFamily="18" charset="0"/>
            </a:endParaRPr>
          </a:p>
        </p:txBody>
      </p:sp>
      <p:sp>
        <p:nvSpPr>
          <p:cNvPr id="3" name="Segnaposto contenuto 2">
            <a:extLst>
              <a:ext uri="{FF2B5EF4-FFF2-40B4-BE49-F238E27FC236}">
                <a16:creationId xmlns:a16="http://schemas.microsoft.com/office/drawing/2014/main" id="{B78F3F18-6A11-36B8-DA0C-3E977CD3CB3B}"/>
              </a:ext>
            </a:extLst>
          </p:cNvPr>
          <p:cNvSpPr>
            <a:spLocks noGrp="1"/>
          </p:cNvSpPr>
          <p:nvPr>
            <p:ph idx="1"/>
          </p:nvPr>
        </p:nvSpPr>
        <p:spPr>
          <a:xfrm>
            <a:off x="3524037" y="864108"/>
            <a:ext cx="8301518" cy="5120640"/>
          </a:xfrm>
        </p:spPr>
        <p:txBody>
          <a:bodyPr>
            <a:normAutofit/>
          </a:bodyPr>
          <a:lstStyle/>
          <a:p>
            <a:pPr marL="0" indent="0">
              <a:buNone/>
            </a:pPr>
            <a:r>
              <a:rPr lang="es-ES" sz="2400" dirty="0">
                <a:latin typeface="Times New Roman" panose="02020603050405020304" pitchFamily="18" charset="0"/>
                <a:cs typeface="Times New Roman" panose="02020603050405020304" pitchFamily="18" charset="0"/>
              </a:rPr>
              <a:t> </a:t>
            </a:r>
            <a:r>
              <a:rPr lang="es-ES" sz="2400" dirty="0">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Cass. Pen., Sez. IV, 29/04/2021 n. 18347 </a:t>
            </a:r>
            <a:endParaRPr lang="es-ES" sz="2400" dirty="0">
              <a:latin typeface="Times New Roman" panose="02020603050405020304" pitchFamily="18" charset="0"/>
              <a:cs typeface="Times New Roman" panose="02020603050405020304" pitchFamily="18" charset="0"/>
            </a:endParaRPr>
          </a:p>
          <a:p>
            <a:pPr marL="0" indent="0">
              <a:buNone/>
            </a:pPr>
            <a:r>
              <a:rPr lang="it-IT" sz="2400" i="1" dirty="0">
                <a:latin typeface="Times New Roman" panose="02020603050405020304" pitchFamily="18" charset="0"/>
                <a:cs typeface="Times New Roman" panose="02020603050405020304" pitchFamily="18" charset="0"/>
              </a:rPr>
              <a:t>Si può parlare di colpa grave solo quando si sia in presenza di una </a:t>
            </a:r>
            <a:r>
              <a:rPr lang="it-IT" sz="2400" b="1" i="1" dirty="0">
                <a:latin typeface="Times New Roman" panose="02020603050405020304" pitchFamily="18" charset="0"/>
                <a:cs typeface="Times New Roman" panose="02020603050405020304" pitchFamily="18" charset="0"/>
              </a:rPr>
              <a:t>deviazione ragguardevole</a:t>
            </a:r>
            <a:r>
              <a:rPr lang="it-IT" sz="2400" i="1" dirty="0">
                <a:latin typeface="Times New Roman" panose="02020603050405020304" pitchFamily="18" charset="0"/>
                <a:cs typeface="Times New Roman" panose="02020603050405020304" pitchFamily="18" charset="0"/>
              </a:rPr>
              <a:t> rispetto all'agire appropriato, rispetto al parametro dato dal complesso delle raccomandazioni contenute nelle linee guida di riferimento, quando cioè il gesto tecnico risulti </a:t>
            </a:r>
            <a:r>
              <a:rPr lang="it-IT" sz="2400" b="1" i="1" dirty="0">
                <a:latin typeface="Times New Roman" panose="02020603050405020304" pitchFamily="18" charset="0"/>
                <a:cs typeface="Times New Roman" panose="02020603050405020304" pitchFamily="18" charset="0"/>
              </a:rPr>
              <a:t>marcatamente distante</a:t>
            </a:r>
            <a:r>
              <a:rPr lang="it-IT" sz="2400" i="1" dirty="0">
                <a:latin typeface="Times New Roman" panose="02020603050405020304" pitchFamily="18" charset="0"/>
                <a:cs typeface="Times New Roman" panose="02020603050405020304" pitchFamily="18" charset="0"/>
              </a:rPr>
              <a:t> dalle necessità di adeguamento alle peculiarità della malattia ed alle condizioni del paziente; e </a:t>
            </a:r>
            <a:r>
              <a:rPr lang="it-IT" sz="2400" i="1" u="sng" dirty="0">
                <a:latin typeface="Times New Roman" panose="02020603050405020304" pitchFamily="18" charset="0"/>
                <a:cs typeface="Times New Roman" panose="02020603050405020304" pitchFamily="18" charset="0"/>
              </a:rPr>
              <a:t>quanto più la vicenda risulti problematica, oscura, equivoca o segnata dall'impellenza</a:t>
            </a:r>
            <a:r>
              <a:rPr lang="it-IT" sz="2400" i="1" dirty="0">
                <a:latin typeface="Times New Roman" panose="02020603050405020304" pitchFamily="18" charset="0"/>
                <a:cs typeface="Times New Roman" panose="02020603050405020304" pitchFamily="18" charset="0"/>
              </a:rPr>
              <a:t>, tanto maggiore dovrà essere la propensione </a:t>
            </a:r>
            <a:r>
              <a:rPr lang="it-IT" sz="2400" b="1" i="1" dirty="0">
                <a:latin typeface="Times New Roman" panose="02020603050405020304" pitchFamily="18" charset="0"/>
                <a:cs typeface="Times New Roman" panose="02020603050405020304" pitchFamily="18" charset="0"/>
              </a:rPr>
              <a:t>a considerare lieve l'addebito</a:t>
            </a:r>
            <a:r>
              <a:rPr lang="it-IT" sz="2400" i="1" dirty="0">
                <a:latin typeface="Times New Roman" panose="02020603050405020304" pitchFamily="18" charset="0"/>
                <a:cs typeface="Times New Roman" panose="02020603050405020304" pitchFamily="18" charset="0"/>
              </a:rPr>
              <a:t> nei confronti del professionista che, pur essendosi uniformato ad una accreditata direttiva, non sia stato in grado di produrre un trattamento adeguato e abbia determinato, anzi, la negativa evoluzione della patologia</a:t>
            </a: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86250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52DC37F-7225-96DF-1CAD-96AA39B12BD2}"/>
              </a:ext>
            </a:extLst>
          </p:cNvPr>
          <p:cNvSpPr>
            <a:spLocks noGrp="1"/>
          </p:cNvSpPr>
          <p:nvPr>
            <p:ph type="title"/>
          </p:nvPr>
        </p:nvSpPr>
        <p:spPr>
          <a:xfrm>
            <a:off x="0" y="1123837"/>
            <a:ext cx="3435657" cy="4601183"/>
          </a:xfrm>
        </p:spPr>
        <p:txBody>
          <a:bodyPr>
            <a:normAutofit/>
          </a:bodyPr>
          <a:lstStyle/>
          <a:p>
            <a:pPr algn="ctr"/>
            <a:r>
              <a:rPr lang="it-IT" sz="3000" dirty="0">
                <a:latin typeface="Times New Roman" panose="02020603050405020304" pitchFamily="18" charset="0"/>
                <a:cs typeface="Times New Roman" panose="02020603050405020304" pitchFamily="18" charset="0"/>
              </a:rPr>
              <a:t>ART. 9 LEGGE GELLI-BIANCO: AZIONE DI RIVALSA O DI RESPONSABILITA’ AMMINISTRATIVA</a:t>
            </a:r>
          </a:p>
        </p:txBody>
      </p:sp>
      <p:sp>
        <p:nvSpPr>
          <p:cNvPr id="3" name="Segnaposto contenuto 2">
            <a:extLst>
              <a:ext uri="{FF2B5EF4-FFF2-40B4-BE49-F238E27FC236}">
                <a16:creationId xmlns:a16="http://schemas.microsoft.com/office/drawing/2014/main" id="{9B86CBB6-431D-1350-DFCB-70B70F8E5545}"/>
              </a:ext>
            </a:extLst>
          </p:cNvPr>
          <p:cNvSpPr>
            <a:spLocks noGrp="1"/>
          </p:cNvSpPr>
          <p:nvPr>
            <p:ph idx="1"/>
          </p:nvPr>
        </p:nvSpPr>
        <p:spPr>
          <a:xfrm>
            <a:off x="3729519" y="864108"/>
            <a:ext cx="8034391" cy="5120640"/>
          </a:xfrm>
        </p:spPr>
        <p:txBody>
          <a:bodyPr>
            <a:noAutofit/>
          </a:bodyPr>
          <a:lstStyle/>
          <a:p>
            <a:pPr marL="0" indent="0">
              <a:buNone/>
            </a:pPr>
            <a:r>
              <a:rPr lang="it-IT" sz="2400" dirty="0">
                <a:latin typeface="Times New Roman" panose="02020603050405020304" pitchFamily="18" charset="0"/>
                <a:cs typeface="Times New Roman" panose="02020603050405020304" pitchFamily="18" charset="0"/>
              </a:rPr>
              <a:t> </a:t>
            </a:r>
          </a:p>
          <a:p>
            <a:pPr marL="0" indent="0">
              <a:buNone/>
            </a:pPr>
            <a:r>
              <a:rPr lang="it-IT" sz="2400" dirty="0">
                <a:latin typeface="Times New Roman" panose="02020603050405020304" pitchFamily="18" charset="0"/>
                <a:cs typeface="Times New Roman" panose="02020603050405020304" pitchFamily="18" charset="0"/>
              </a:rPr>
              <a:t>Comma 1.    «L'azione di rivalsa nei confronti dell'esercente la professione sanitaria può essere esercitata solo in caso di dolo o colpa grave»</a:t>
            </a:r>
          </a:p>
          <a:p>
            <a:pPr marL="0" indent="0">
              <a:buNone/>
            </a:pPr>
            <a:endParaRPr lang="it-IT" sz="2400" dirty="0">
              <a:latin typeface="Times New Roman" panose="02020603050405020304" pitchFamily="18" charset="0"/>
              <a:cs typeface="Times New Roman" panose="02020603050405020304" pitchFamily="18" charset="0"/>
            </a:endParaRPr>
          </a:p>
          <a:p>
            <a:pPr marL="0" indent="0">
              <a:buNone/>
            </a:pPr>
            <a:r>
              <a:rPr lang="it-IT" sz="2400" dirty="0">
                <a:latin typeface="Times New Roman" panose="02020603050405020304" pitchFamily="18" charset="0"/>
                <a:cs typeface="Times New Roman" panose="02020603050405020304" pitchFamily="18" charset="0"/>
              </a:rPr>
              <a:t>Con l'</a:t>
            </a:r>
            <a:r>
              <a:rPr lang="it-IT" sz="2400" b="1" dirty="0">
                <a:latin typeface="Times New Roman" panose="02020603050405020304" pitchFamily="18" charset="0"/>
                <a:cs typeface="Times New Roman" panose="02020603050405020304" pitchFamily="18" charset="0"/>
              </a:rPr>
              <a:t>azione di rivalsa</a:t>
            </a:r>
            <a:r>
              <a:rPr lang="it-IT" sz="2400" dirty="0">
                <a:latin typeface="Times New Roman" panose="02020603050405020304" pitchFamily="18" charset="0"/>
                <a:cs typeface="Times New Roman" panose="02020603050405020304" pitchFamily="18" charset="0"/>
              </a:rPr>
              <a:t> (spesso definita in giurisprudenza anche come «manleva») la struttura sanitaria risponde verso il paziente per </a:t>
            </a:r>
            <a:r>
              <a:rPr lang="it-IT" sz="2400" b="1" dirty="0">
                <a:latin typeface="Times New Roman" panose="02020603050405020304" pitchFamily="18" charset="0"/>
                <a:cs typeface="Times New Roman" panose="02020603050405020304" pitchFamily="18" charset="0"/>
              </a:rPr>
              <a:t>fatto proprio</a:t>
            </a:r>
            <a:r>
              <a:rPr lang="it-IT" sz="2400" dirty="0">
                <a:latin typeface="Times New Roman" panose="02020603050405020304" pitchFamily="18" charset="0"/>
                <a:cs typeface="Times New Roman" panose="02020603050405020304" pitchFamily="18" charset="0"/>
              </a:rPr>
              <a:t> ai sensi dell'</a:t>
            </a:r>
            <a:r>
              <a:rPr lang="it-IT" sz="2400" b="1" dirty="0">
                <a:latin typeface="Times New Roman" panose="02020603050405020304" pitchFamily="18" charset="0"/>
                <a:cs typeface="Times New Roman" panose="02020603050405020304" pitchFamily="18" charset="0"/>
              </a:rPr>
              <a:t>art. 1228 c.c.</a:t>
            </a:r>
            <a:r>
              <a:rPr lang="it-IT" sz="2400" dirty="0">
                <a:latin typeface="Times New Roman" panose="02020603050405020304" pitchFamily="18" charset="0"/>
                <a:cs typeface="Times New Roman" panose="02020603050405020304" pitchFamily="18" charset="0"/>
              </a:rPr>
              <a:t> in quanto l'attività del medico si inserisce nel programma obbligatorio contrattuale che la struttura è tenuta a realizzare. La rivalsa è l'azione con cui la struttura, condannata al risarcimento, si rivolge contro il medico per ottenere il rimborso di quanto pagato in ragione della condotta colposa di quest'ultimo (o dolosa).</a:t>
            </a:r>
          </a:p>
          <a:p>
            <a:pPr marL="0" indent="0">
              <a:buNone/>
            </a:pPr>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49643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4C055817-9F8A-2F0A-EB5F-0001B616A39D}"/>
              </a:ext>
            </a:extLst>
          </p:cNvPr>
          <p:cNvSpPr>
            <a:spLocks noGrp="1"/>
          </p:cNvSpPr>
          <p:nvPr>
            <p:ph idx="1"/>
          </p:nvPr>
        </p:nvSpPr>
        <p:spPr>
          <a:xfrm>
            <a:off x="3688423" y="864108"/>
            <a:ext cx="8106310" cy="5516144"/>
          </a:xfrm>
        </p:spPr>
        <p:txBody>
          <a:bodyPr>
            <a:noAutofit/>
          </a:bodyPr>
          <a:lstStyle/>
          <a:p>
            <a:pPr marL="0" indent="0">
              <a:buNone/>
            </a:pPr>
            <a:r>
              <a:rPr lang="it-IT" sz="2400" u="sng" dirty="0">
                <a:latin typeface="Times New Roman" panose="02020603050405020304" pitchFamily="18" charset="0"/>
                <a:cs typeface="Times New Roman" panose="02020603050405020304" pitchFamily="18" charset="0"/>
              </a:rPr>
              <a:t>CASO: Corte d’Appello Palermo </a:t>
            </a:r>
            <a:r>
              <a:rPr lang="it-IT" sz="2400" u="sng" dirty="0" err="1">
                <a:latin typeface="Times New Roman" panose="02020603050405020304" pitchFamily="18" charset="0"/>
                <a:cs typeface="Times New Roman" panose="02020603050405020304" pitchFamily="18" charset="0"/>
              </a:rPr>
              <a:t>sent</a:t>
            </a:r>
            <a:r>
              <a:rPr lang="it-IT" sz="2400" u="sng" dirty="0">
                <a:latin typeface="Times New Roman" panose="02020603050405020304" pitchFamily="18" charset="0"/>
                <a:cs typeface="Times New Roman" panose="02020603050405020304" pitchFamily="18" charset="0"/>
              </a:rPr>
              <a:t>. 25/02/2026 n. 504</a:t>
            </a:r>
            <a:endParaRPr lang="it-IT" sz="2400" dirty="0">
              <a:latin typeface="Times New Roman" panose="02020603050405020304" pitchFamily="18" charset="0"/>
              <a:cs typeface="Times New Roman" panose="02020603050405020304" pitchFamily="18" charset="0"/>
            </a:endParaRPr>
          </a:p>
          <a:p>
            <a:pPr marL="0" indent="0">
              <a:buNone/>
            </a:pPr>
            <a:r>
              <a:rPr lang="it-IT" sz="2400" dirty="0">
                <a:latin typeface="Times New Roman" panose="02020603050405020304" pitchFamily="18" charset="0"/>
                <a:cs typeface="Times New Roman" panose="02020603050405020304" pitchFamily="18" charset="0"/>
              </a:rPr>
              <a:t>Il giorno precedente al decesso una donna si è recata alla guardia medica a causa di una sintomatologia che includeva dolore toracico. Il medico di turno dopo averle somministrato una terapia per l’ipertensione, la dimetteva senza disporne il trasferimento d’urgenza presso un presidio ospedaliero per gli accertamenti del caso. La donna è deceduta poco dopo per un infarto acuto al miocardio.</a:t>
            </a:r>
          </a:p>
          <a:p>
            <a:pPr marL="0" indent="0">
              <a:buNone/>
            </a:pPr>
            <a:r>
              <a:rPr lang="it-IT" sz="2400" dirty="0">
                <a:latin typeface="Times New Roman" panose="02020603050405020304" pitchFamily="18" charset="0"/>
                <a:cs typeface="Times New Roman" panose="02020603050405020304" pitchFamily="18" charset="0"/>
              </a:rPr>
              <a:t>La Corte ha affermato che «la condotta del medico rientrava pienamente nell’esercizio delle sue funzioni presso la guardia medica con la conseguenza che </a:t>
            </a:r>
            <a:r>
              <a:rPr lang="it-IT" sz="2400" u="sng" dirty="0">
                <a:latin typeface="Times New Roman" panose="02020603050405020304" pitchFamily="18" charset="0"/>
                <a:cs typeface="Times New Roman" panose="02020603050405020304" pitchFamily="18" charset="0"/>
              </a:rPr>
              <a:t>la struttura sanitaria doveva considerarsi solidalmente responsabile per i danni </a:t>
            </a:r>
            <a:r>
              <a:rPr lang="it-IT" sz="2400" dirty="0">
                <a:latin typeface="Times New Roman" panose="02020603050405020304" pitchFamily="18" charset="0"/>
                <a:cs typeface="Times New Roman" panose="02020603050405020304" pitchFamily="18" charset="0"/>
              </a:rPr>
              <a:t>da lui cagionati ai sensi dell’art. 1228 c.c. Colui che trae vantaggio da una determinata attività è chiamato a sopportarne anche gli eventuali pregiudizi, la responsabilità della struttura si fonda su un criterio oggettivo di rischio.</a:t>
            </a:r>
          </a:p>
          <a:p>
            <a:endParaRPr lang="it-IT"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5836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59CF220A-CA42-7A5C-9F56-F3AD747AE058}"/>
              </a:ext>
            </a:extLst>
          </p:cNvPr>
          <p:cNvSpPr>
            <a:spLocks noGrp="1"/>
          </p:cNvSpPr>
          <p:nvPr>
            <p:ph idx="1"/>
          </p:nvPr>
        </p:nvSpPr>
        <p:spPr>
          <a:xfrm>
            <a:off x="3869267" y="864108"/>
            <a:ext cx="7946013" cy="5120640"/>
          </a:xfrm>
        </p:spPr>
        <p:txBody>
          <a:bodyPr>
            <a:noAutofit/>
          </a:bodyPr>
          <a:lstStyle/>
          <a:p>
            <a:r>
              <a:rPr lang="it-IT" sz="2400" dirty="0">
                <a:latin typeface="Times New Roman" panose="02020603050405020304" pitchFamily="18" charset="0"/>
                <a:cs typeface="Times New Roman" panose="02020603050405020304" pitchFamily="18" charset="0"/>
              </a:rPr>
              <a:t>La giurisprudenza ha affermato che la struttura sanitaria risponde in solido con il medico operatore per i danni cagionati al paziente, anche se il danno sia imputabile alla sola negligenza dell’operatore</a:t>
            </a:r>
          </a:p>
          <a:p>
            <a:r>
              <a:rPr lang="it-IT" sz="2400" dirty="0">
                <a:latin typeface="Times New Roman" panose="02020603050405020304" pitchFamily="18" charset="0"/>
                <a:cs typeface="Times New Roman" panose="02020603050405020304" pitchFamily="18" charset="0"/>
              </a:rPr>
              <a:t>La ripartizione tra i soggetti coinvolti sul lato passivo si presume al 50%  salvo una diversa ripartizione in base alle rispettive colpe </a:t>
            </a:r>
          </a:p>
          <a:p>
            <a:r>
              <a:rPr lang="it-IT" sz="2400" dirty="0">
                <a:latin typeface="Times New Roman" panose="02020603050405020304" pitchFamily="18" charset="0"/>
                <a:cs typeface="Times New Roman" panose="02020603050405020304" pitchFamily="18" charset="0"/>
              </a:rPr>
              <a:t>Eccezione: la rivalsa della struttura diventa integrale ove l’evento pregiudizievole sia scaturito da una condotta del sanitario (imprevedibile e improbabile) completamente dissonante rispetto alla pianificazione dell’ordinaria prestazione dei servizi funzionali alle attività diagnostiche e terapeutiche</a:t>
            </a:r>
          </a:p>
          <a:p>
            <a:pPr marL="0" indent="0">
              <a:buNone/>
            </a:pPr>
            <a:r>
              <a:rPr lang="it-IT" sz="2400" dirty="0">
                <a:latin typeface="Times New Roman" panose="02020603050405020304" pitchFamily="18" charset="0"/>
                <a:cs typeface="Times New Roman" panose="02020603050405020304" pitchFamily="18" charset="0"/>
              </a:rPr>
              <a:t>Cass. </a:t>
            </a:r>
            <a:r>
              <a:rPr lang="it-IT" sz="2400" dirty="0" err="1">
                <a:latin typeface="Times New Roman" panose="02020603050405020304" pitchFamily="18" charset="0"/>
                <a:cs typeface="Times New Roman" panose="02020603050405020304" pitchFamily="18" charset="0"/>
              </a:rPr>
              <a:t>Civ</a:t>
            </a:r>
            <a:r>
              <a:rPr lang="it-IT" sz="2400" dirty="0">
                <a:latin typeface="Times New Roman" panose="02020603050405020304" pitchFamily="18" charset="0"/>
                <a:cs typeface="Times New Roman" panose="02020603050405020304" pitchFamily="18" charset="0"/>
              </a:rPr>
              <a:t>. </a:t>
            </a:r>
            <a:r>
              <a:rPr lang="it-IT" sz="2400" dirty="0" err="1">
                <a:latin typeface="Times New Roman" panose="02020603050405020304" pitchFamily="18" charset="0"/>
                <a:cs typeface="Times New Roman" panose="02020603050405020304" pitchFamily="18" charset="0"/>
              </a:rPr>
              <a:t>sent</a:t>
            </a:r>
            <a:r>
              <a:rPr lang="it-IT" sz="2400" dirty="0">
                <a:latin typeface="Times New Roman" panose="02020603050405020304" pitchFamily="18" charset="0"/>
                <a:cs typeface="Times New Roman" panose="02020603050405020304" pitchFamily="18" charset="0"/>
              </a:rPr>
              <a:t>. 11/11/2019 n. 28987</a:t>
            </a:r>
          </a:p>
        </p:txBody>
      </p:sp>
    </p:spTree>
    <p:extLst>
      <p:ext uri="{BB962C8B-B14F-4D97-AF65-F5344CB8AC3E}">
        <p14:creationId xmlns:p14="http://schemas.microsoft.com/office/powerpoint/2010/main" val="6687398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F05200D2-C2B4-9E03-4CCF-9BB4F9028056}"/>
              </a:ext>
            </a:extLst>
          </p:cNvPr>
          <p:cNvSpPr>
            <a:spLocks noGrp="1"/>
          </p:cNvSpPr>
          <p:nvPr>
            <p:ph idx="1"/>
          </p:nvPr>
        </p:nvSpPr>
        <p:spPr>
          <a:xfrm>
            <a:off x="3869267" y="864108"/>
            <a:ext cx="7791901" cy="5120640"/>
          </a:xfrm>
        </p:spPr>
        <p:txBody>
          <a:bodyPr>
            <a:normAutofit/>
          </a:bodyPr>
          <a:lstStyle/>
          <a:p>
            <a:r>
              <a:rPr lang="it-IT" sz="2800" dirty="0">
                <a:latin typeface="Times New Roman" panose="02020603050405020304" pitchFamily="18" charset="0"/>
                <a:cs typeface="Times New Roman" panose="02020603050405020304" pitchFamily="18" charset="0"/>
              </a:rPr>
              <a:t>CASO Cass. </a:t>
            </a:r>
            <a:r>
              <a:rPr lang="it-IT" sz="2800" dirty="0" err="1">
                <a:latin typeface="Times New Roman" panose="02020603050405020304" pitchFamily="18" charset="0"/>
                <a:cs typeface="Times New Roman" panose="02020603050405020304" pitchFamily="18" charset="0"/>
              </a:rPr>
              <a:t>Civ</a:t>
            </a:r>
            <a:r>
              <a:rPr lang="it-IT" sz="2800" dirty="0">
                <a:latin typeface="Times New Roman" panose="02020603050405020304" pitchFamily="18" charset="0"/>
                <a:cs typeface="Times New Roman" panose="02020603050405020304" pitchFamily="18" charset="0"/>
              </a:rPr>
              <a:t>. ordinanza 17/04/2026 n. 9949</a:t>
            </a:r>
          </a:p>
          <a:p>
            <a:pPr marL="0" indent="0">
              <a:buNone/>
            </a:pPr>
            <a:r>
              <a:rPr lang="it-IT" sz="2800" dirty="0">
                <a:latin typeface="Times New Roman" panose="02020603050405020304" pitchFamily="18" charset="0"/>
                <a:cs typeface="Times New Roman" panose="02020603050405020304" pitchFamily="18" charset="0"/>
              </a:rPr>
              <a:t>Una struttura sanitaria, convenuta in giudizio dal paziente danneggiato, aveva chiamato in causa il chirurgo che aveva eseguito l’intervento formulando nei suoi confronti una domanda di manleva, fondata su una clausola del contratto libero-professionale che avevano stipulato e che obbligava il medico a tenerla indenne dalle conseguenze risarcitorie derivanti da errori nello svolgimento delle sue prestazioni di cura.</a:t>
            </a:r>
          </a:p>
        </p:txBody>
      </p:sp>
    </p:spTree>
    <p:extLst>
      <p:ext uri="{BB962C8B-B14F-4D97-AF65-F5344CB8AC3E}">
        <p14:creationId xmlns:p14="http://schemas.microsoft.com/office/powerpoint/2010/main" val="26015479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64C06DC5-6ED6-424F-8B77-ADF3297697E8}"/>
              </a:ext>
            </a:extLst>
          </p:cNvPr>
          <p:cNvSpPr>
            <a:spLocks noGrp="1"/>
          </p:cNvSpPr>
          <p:nvPr>
            <p:ph idx="1"/>
          </p:nvPr>
        </p:nvSpPr>
        <p:spPr>
          <a:xfrm>
            <a:off x="3869268" y="874382"/>
            <a:ext cx="7915190" cy="5120640"/>
          </a:xfrm>
        </p:spPr>
        <p:txBody>
          <a:bodyPr>
            <a:noAutofit/>
          </a:bodyPr>
          <a:lstStyle/>
          <a:p>
            <a:pPr marL="0" indent="0">
              <a:buNone/>
            </a:pPr>
            <a:r>
              <a:rPr lang="it-IT" sz="2400" dirty="0">
                <a:latin typeface="Times New Roman" panose="02020603050405020304" pitchFamily="18" charset="0"/>
                <a:cs typeface="Times New Roman" panose="02020603050405020304" pitchFamily="18" charset="0"/>
              </a:rPr>
              <a:t>La Cassazione pone alcuni punti fermi:</a:t>
            </a:r>
          </a:p>
          <a:p>
            <a:pPr marL="514350" indent="-514350">
              <a:buAutoNum type="arabicPeriod"/>
            </a:pPr>
            <a:r>
              <a:rPr lang="it-IT" sz="2400" dirty="0">
                <a:latin typeface="Times New Roman" panose="02020603050405020304" pitchFamily="18" charset="0"/>
                <a:cs typeface="Times New Roman" panose="02020603050405020304" pitchFamily="18" charset="0"/>
              </a:rPr>
              <a:t>Il rapporto tra la struttura e il professionista che ha materialmente eseguito la prestazione è regolato dall’articolo 9 della legge Gelli, norma speciale non derogabile pattiziamente dalle parti.</a:t>
            </a:r>
          </a:p>
          <a:p>
            <a:pPr marL="514350" indent="-514350">
              <a:buAutoNum type="arabicPeriod"/>
            </a:pPr>
            <a:r>
              <a:rPr lang="it-IT" sz="2400" dirty="0">
                <a:latin typeface="Times New Roman" panose="02020603050405020304" pitchFamily="18" charset="0"/>
                <a:cs typeface="Times New Roman" panose="02020603050405020304" pitchFamily="18" charset="0"/>
              </a:rPr>
              <a:t>Rileva che il danno è stato prodotto nell’ambito di una prestazione sanitaria erogata attraverso l’organizzazione della struttura.</a:t>
            </a:r>
          </a:p>
          <a:p>
            <a:pPr marL="514350" indent="-514350">
              <a:buAutoNum type="arabicPeriod"/>
            </a:pPr>
            <a:r>
              <a:rPr lang="it-IT" sz="2400" dirty="0">
                <a:latin typeface="Times New Roman" panose="02020603050405020304" pitchFamily="18" charset="0"/>
                <a:cs typeface="Times New Roman" panose="02020603050405020304" pitchFamily="18" charset="0"/>
              </a:rPr>
              <a:t>L’esercente la professione sanitaria opera quale ausiliario della struttura in base all’articolo 1228 </a:t>
            </a:r>
            <a:r>
              <a:rPr lang="it-IT" sz="2400" dirty="0" err="1">
                <a:latin typeface="Times New Roman" panose="02020603050405020304" pitchFamily="18" charset="0"/>
                <a:cs typeface="Times New Roman" panose="02020603050405020304" pitchFamily="18" charset="0"/>
              </a:rPr>
              <a:t>c.c</a:t>
            </a:r>
            <a:r>
              <a:rPr lang="it-IT" sz="2400" dirty="0">
                <a:latin typeface="Times New Roman" panose="02020603050405020304" pitchFamily="18" charset="0"/>
                <a:cs typeface="Times New Roman" panose="02020603050405020304" pitchFamily="18" charset="0"/>
              </a:rPr>
              <a:t>: l’azione di rivalsa nei suoi confronti è dunque possibile solo in caso di dolo o colpa grave.</a:t>
            </a:r>
          </a:p>
          <a:p>
            <a:pPr marL="514350" indent="-514350">
              <a:buAutoNum type="arabicPeriod"/>
            </a:pPr>
            <a:r>
              <a:rPr lang="it-IT" sz="2400" dirty="0">
                <a:latin typeface="Times New Roman" panose="02020603050405020304" pitchFamily="18" charset="0"/>
                <a:cs typeface="Times New Roman" panose="02020603050405020304" pitchFamily="18" charset="0"/>
              </a:rPr>
              <a:t>I patti di manleva attraverso i quali la struttura addossa al sanitario le responsabilità risarcitorie, si devono considerare nulli</a:t>
            </a:r>
          </a:p>
        </p:txBody>
      </p:sp>
    </p:spTree>
    <p:extLst>
      <p:ext uri="{BB962C8B-B14F-4D97-AF65-F5344CB8AC3E}">
        <p14:creationId xmlns:p14="http://schemas.microsoft.com/office/powerpoint/2010/main" val="410854029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ADE9BD95-7712-279A-523F-F0110DFF6F05}"/>
              </a:ext>
            </a:extLst>
          </p:cNvPr>
          <p:cNvSpPr>
            <a:spLocks noGrp="1"/>
          </p:cNvSpPr>
          <p:nvPr>
            <p:ph idx="1"/>
          </p:nvPr>
        </p:nvSpPr>
        <p:spPr>
          <a:xfrm>
            <a:off x="3482939" y="864108"/>
            <a:ext cx="8332341" cy="5120640"/>
          </a:xfrm>
        </p:spPr>
        <p:txBody>
          <a:bodyPr>
            <a:noAutofit/>
          </a:bodyPr>
          <a:lstStyle/>
          <a:p>
            <a:pPr marL="0" indent="0">
              <a:buNone/>
            </a:pPr>
            <a:r>
              <a:rPr lang="it-IT" sz="2300" dirty="0">
                <a:latin typeface="Times New Roman" panose="02020603050405020304" pitchFamily="18" charset="0"/>
                <a:cs typeface="Times New Roman" panose="02020603050405020304" pitchFamily="18" charset="0"/>
              </a:rPr>
              <a:t>Comma 5 (azione di responsabilità amministrativa della Corte dei Conti)</a:t>
            </a:r>
          </a:p>
          <a:p>
            <a:pPr marL="0" indent="0">
              <a:buNone/>
            </a:pPr>
            <a:r>
              <a:rPr lang="it-IT" sz="2300" dirty="0">
                <a:latin typeface="Times New Roman" panose="02020603050405020304" pitchFamily="18" charset="0"/>
                <a:cs typeface="Times New Roman" panose="02020603050405020304" pitchFamily="18" charset="0"/>
              </a:rPr>
              <a:t>«(…) L'importo della condanna per la </a:t>
            </a:r>
            <a:r>
              <a:rPr lang="it-IT" sz="2300" u="sng" dirty="0">
                <a:latin typeface="Times New Roman" panose="02020603050405020304" pitchFamily="18" charset="0"/>
                <a:cs typeface="Times New Roman" panose="02020603050405020304" pitchFamily="18" charset="0"/>
              </a:rPr>
              <a:t>responsabilità amministrativa </a:t>
            </a:r>
            <a:r>
              <a:rPr lang="it-IT" sz="2300" dirty="0">
                <a:latin typeface="Times New Roman" panose="02020603050405020304" pitchFamily="18" charset="0"/>
                <a:cs typeface="Times New Roman" panose="02020603050405020304" pitchFamily="18" charset="0"/>
              </a:rPr>
              <a:t>e della surrogazione di cui all'articolo 12, comma 3, per singolo evento, in caso di colpa grave, non può superare una somma pari al triplo del valore maggiore della retribuzione lorda o del corrispettivo convenzionale»</a:t>
            </a:r>
          </a:p>
          <a:p>
            <a:pPr marL="0" indent="0">
              <a:buNone/>
            </a:pPr>
            <a:r>
              <a:rPr lang="it-IT" sz="2300" dirty="0">
                <a:latin typeface="Times New Roman" panose="02020603050405020304" pitchFamily="18" charset="0"/>
                <a:cs typeface="Times New Roman" panose="02020603050405020304" pitchFamily="18" charset="0"/>
              </a:rPr>
              <a:t>Comma 6 (azione di rivalsa e di surroga)</a:t>
            </a:r>
          </a:p>
          <a:p>
            <a:pPr marL="0" indent="0">
              <a:buNone/>
            </a:pPr>
            <a:r>
              <a:rPr lang="it-IT" sz="2300" dirty="0">
                <a:latin typeface="Times New Roman" panose="02020603050405020304" pitchFamily="18" charset="0"/>
                <a:cs typeface="Times New Roman" panose="02020603050405020304" pitchFamily="18" charset="0"/>
              </a:rPr>
              <a:t>«(…) la misura della rivalsa e quella della surrogazione richiesta dall’impresa di assicurazione in caso di colpa grave, non possono superare una somma pari al triplo del valore maggiore del reddito professionale, ivi compresa la retribuzione lorda, conseguito nell’anno di inizio della condotta causa dell’evento o nell’anno immediatamente precedente o successivo. Il limite alla misura della rivalsa, di cui al periodo precedente, non si applica nei confronti degli esercenti la professione sanitaria di cui all’art. 10 comma 2».</a:t>
            </a:r>
          </a:p>
        </p:txBody>
      </p:sp>
    </p:spTree>
    <p:extLst>
      <p:ext uri="{BB962C8B-B14F-4D97-AF65-F5344CB8AC3E}">
        <p14:creationId xmlns:p14="http://schemas.microsoft.com/office/powerpoint/2010/main" val="28382465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2CF7EE0-133E-0C47-C382-47C37016968A}"/>
              </a:ext>
            </a:extLst>
          </p:cNvPr>
          <p:cNvSpPr>
            <a:spLocks noGrp="1"/>
          </p:cNvSpPr>
          <p:nvPr>
            <p:ph type="title"/>
          </p:nvPr>
        </p:nvSpPr>
        <p:spPr>
          <a:xfrm>
            <a:off x="0" y="1123837"/>
            <a:ext cx="3411019" cy="4601183"/>
          </a:xfrm>
        </p:spPr>
        <p:txBody>
          <a:bodyPr/>
          <a:lstStyle/>
          <a:p>
            <a:pPr algn="ctr"/>
            <a:r>
              <a:rPr lang="it-IT" dirty="0">
                <a:latin typeface="Times New Roman" panose="02020603050405020304" pitchFamily="18" charset="0"/>
                <a:cs typeface="Times New Roman" panose="02020603050405020304" pitchFamily="18" charset="0"/>
              </a:rPr>
              <a:t>LEGGE                     7 GENNAIO               2026 N. 1 C.D. «LEGGE FOTI»</a:t>
            </a:r>
          </a:p>
        </p:txBody>
      </p:sp>
      <p:sp>
        <p:nvSpPr>
          <p:cNvPr id="3" name="Segnaposto contenuto 2">
            <a:extLst>
              <a:ext uri="{FF2B5EF4-FFF2-40B4-BE49-F238E27FC236}">
                <a16:creationId xmlns:a16="http://schemas.microsoft.com/office/drawing/2014/main" id="{4F2A188A-CE7B-525D-48E6-E1C27FBFE012}"/>
              </a:ext>
            </a:extLst>
          </p:cNvPr>
          <p:cNvSpPr>
            <a:spLocks noGrp="1"/>
          </p:cNvSpPr>
          <p:nvPr>
            <p:ph idx="1"/>
          </p:nvPr>
        </p:nvSpPr>
        <p:spPr>
          <a:xfrm>
            <a:off x="3524036" y="1038767"/>
            <a:ext cx="8280971" cy="5218193"/>
          </a:xfrm>
        </p:spPr>
        <p:txBody>
          <a:bodyPr>
            <a:noAutofit/>
          </a:bodyPr>
          <a:lstStyle/>
          <a:p>
            <a:pPr marL="0" indent="0">
              <a:buNone/>
            </a:pPr>
            <a:r>
              <a:rPr lang="it-IT" sz="2300" u="sng" dirty="0">
                <a:latin typeface="Times New Roman" panose="02020603050405020304" pitchFamily="18" charset="0"/>
                <a:cs typeface="Times New Roman" panose="02020603050405020304" pitchFamily="18" charset="0"/>
              </a:rPr>
              <a:t>Art. 1. Modifiche agli artt. 1 e 3 della Legge 14.01.1994 n. </a:t>
            </a:r>
            <a:r>
              <a:rPr lang="it-IT" sz="2300" u="sng">
                <a:latin typeface="Times New Roman" panose="02020603050405020304" pitchFamily="18" charset="0"/>
                <a:cs typeface="Times New Roman" panose="02020603050405020304" pitchFamily="18" charset="0"/>
              </a:rPr>
              <a:t>20 </a:t>
            </a:r>
            <a:r>
              <a:rPr lang="it-IT" sz="2300" u="sng" dirty="0">
                <a:latin typeface="Times New Roman" panose="02020603050405020304" pitchFamily="18" charset="0"/>
                <a:cs typeface="Times New Roman" panose="02020603050405020304" pitchFamily="18" charset="0"/>
              </a:rPr>
              <a:t>concernenti l’azione di responsabilità e il controllo della Corte dei Conti</a:t>
            </a:r>
          </a:p>
          <a:p>
            <a:pPr>
              <a:buNone/>
            </a:pPr>
            <a:r>
              <a:rPr lang="it-IT" sz="2300" dirty="0">
                <a:latin typeface="Times New Roman" panose="02020603050405020304" pitchFamily="18" charset="0"/>
                <a:cs typeface="Times New Roman" panose="02020603050405020304" pitchFamily="18" charset="0"/>
              </a:rPr>
              <a:t>a)  </a:t>
            </a:r>
            <a:r>
              <a:rPr lang="it-IT" sz="2300" dirty="0">
                <a:solidFill>
                  <a:schemeClr val="tx1"/>
                </a:solidFill>
                <a:latin typeface="Times New Roman" panose="02020603050405020304" pitchFamily="18" charset="0"/>
                <a:cs typeface="Times New Roman" panose="02020603050405020304" pitchFamily="18" charset="0"/>
              </a:rPr>
              <a:t>all'</a:t>
            </a:r>
            <a:r>
              <a:rPr lang="it-IT" sz="2300" dirty="0">
                <a:solidFill>
                  <a:schemeClr val="tx1"/>
                </a:solidFill>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articolo 1</a:t>
            </a:r>
            <a:r>
              <a:rPr lang="it-IT" sz="2300" dirty="0">
                <a:solidFill>
                  <a:schemeClr val="tx1"/>
                </a:solidFill>
                <a:latin typeface="Times New Roman" panose="02020603050405020304" pitchFamily="18" charset="0"/>
                <a:cs typeface="Times New Roman" panose="02020603050405020304" pitchFamily="18" charset="0"/>
              </a:rPr>
              <a:t>,</a:t>
            </a:r>
            <a:r>
              <a:rPr lang="it-IT" sz="2300" dirty="0">
                <a:latin typeface="Times New Roman" panose="02020603050405020304" pitchFamily="18" charset="0"/>
                <a:cs typeface="Times New Roman" panose="02020603050405020304" pitchFamily="18" charset="0"/>
              </a:rPr>
              <a:t> al comma 1:</a:t>
            </a:r>
          </a:p>
          <a:p>
            <a:pPr>
              <a:buNone/>
            </a:pPr>
            <a:r>
              <a:rPr lang="it-IT" sz="2300" dirty="0">
                <a:latin typeface="Times New Roman" panose="02020603050405020304" pitchFamily="18" charset="0"/>
                <a:cs typeface="Times New Roman" panose="02020603050405020304" pitchFamily="18" charset="0"/>
              </a:rPr>
              <a:t>1.1)  dopo il secondo periodo sono inseriti i seguenti: </a:t>
            </a:r>
          </a:p>
          <a:p>
            <a:pPr>
              <a:buNone/>
            </a:pPr>
            <a:r>
              <a:rPr lang="it-IT" sz="2300" dirty="0">
                <a:latin typeface="Times New Roman" panose="02020603050405020304" pitchFamily="18" charset="0"/>
                <a:cs typeface="Times New Roman" panose="02020603050405020304" pitchFamily="18" charset="0"/>
              </a:rPr>
              <a:t>«Costituisce colpa grave la violazione manifesta delle norme di diritto applicabili, il travisamento del fatto, l'affermazione di un fatto la cui esistenza è incontrastabilmente esclusa dagli atti del procedimento o la negazione di un fatto la cui esistenza risulta incontrastabilmente dagli atti del procedimento. Ai fini della determinazione dei casi in cui sussiste la violazione manifesta delle norme di diritto applicabili si tiene conto, in particolare, del grado di chiarezza e precisione delle norme violate nonché dell'inescusabilità e della gravità dell'inosservanza. Non costituisce colpa grave la violazione o l'omissione determinata dal riferimento a indirizzi giurisprudenziali prevalenti o a pareri delle autorità competenti»;</a:t>
            </a:r>
          </a:p>
          <a:p>
            <a:pPr marL="0" indent="0">
              <a:buNone/>
            </a:pPr>
            <a:endParaRPr lang="it-IT" sz="2300" u="sng"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36030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3F3DB749-F042-63C3-B259-CE963C0DAF14}"/>
              </a:ext>
            </a:extLst>
          </p:cNvPr>
          <p:cNvSpPr>
            <a:spLocks noGrp="1"/>
          </p:cNvSpPr>
          <p:nvPr>
            <p:ph idx="1"/>
          </p:nvPr>
        </p:nvSpPr>
        <p:spPr>
          <a:xfrm>
            <a:off x="3482939" y="864108"/>
            <a:ext cx="8311794" cy="5526418"/>
          </a:xfrm>
        </p:spPr>
        <p:txBody>
          <a:bodyPr>
            <a:normAutofit/>
          </a:bodyPr>
          <a:lstStyle/>
          <a:p>
            <a:pPr marL="0" indent="0">
              <a:buNone/>
            </a:pPr>
            <a:r>
              <a:rPr lang="it-IT" sz="2500" dirty="0">
                <a:latin typeface="Times New Roman" panose="02020603050405020304" pitchFamily="18" charset="0"/>
                <a:cs typeface="Times New Roman" panose="02020603050405020304" pitchFamily="18" charset="0"/>
              </a:rPr>
              <a:t>1-octies. «Salvi i casi di danno cagionato con dolo o di illecito arricchimento, la </a:t>
            </a:r>
            <a:r>
              <a:rPr lang="it-IT" sz="2500" u="sng" dirty="0">
                <a:latin typeface="Times New Roman" panose="02020603050405020304" pitchFamily="18" charset="0"/>
                <a:cs typeface="Times New Roman" panose="02020603050405020304" pitchFamily="18" charset="0"/>
              </a:rPr>
              <a:t>Corte dei conti esercita il potere di riduzione ponendo a carico del responsabile, in quanto conseguenza immediata e diretta della sua condotta, il danno o il valore perduto per un importo non superiore al 30 per cento del pregiudizio accertato e, comunque, non superiore al doppio della retribuzione lorda </a:t>
            </a:r>
            <a:r>
              <a:rPr lang="it-IT" sz="2500" dirty="0">
                <a:latin typeface="Times New Roman" panose="02020603050405020304" pitchFamily="18" charset="0"/>
                <a:cs typeface="Times New Roman" panose="02020603050405020304" pitchFamily="18" charset="0"/>
              </a:rPr>
              <a:t>conseguita nell'anno di inizio della condotta lesiva causa dell'evento o nell'anno immediatamente precedente o successivo, ovvero non superiore al doppio del corrispettivo o dell'indennità percepiti per il servizio reso all'amministrazione o per la funzione o l'ufficio svolti, che hanno causato il pregiudizio».</a:t>
            </a:r>
            <a:endParaRPr lang="it-IT" sz="2500" u="sng" dirty="0">
              <a:latin typeface="Times New Roman" panose="02020603050405020304" pitchFamily="18" charset="0"/>
              <a:cs typeface="Times New Roman" panose="02020603050405020304" pitchFamily="18" charset="0"/>
            </a:endParaRPr>
          </a:p>
          <a:p>
            <a:endParaRPr lang="it-IT" sz="2500" dirty="0"/>
          </a:p>
        </p:txBody>
      </p:sp>
    </p:spTree>
    <p:extLst>
      <p:ext uri="{BB962C8B-B14F-4D97-AF65-F5344CB8AC3E}">
        <p14:creationId xmlns:p14="http://schemas.microsoft.com/office/powerpoint/2010/main" val="72590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23369FC-BE85-AF5B-3264-C7BF94B60304}"/>
              </a:ext>
            </a:extLst>
          </p:cNvPr>
          <p:cNvSpPr>
            <a:spLocks noGrp="1"/>
          </p:cNvSpPr>
          <p:nvPr>
            <p:ph type="title"/>
          </p:nvPr>
        </p:nvSpPr>
        <p:spPr/>
        <p:txBody>
          <a:bodyPr/>
          <a:lstStyle/>
          <a:p>
            <a:endParaRPr lang="it-IT"/>
          </a:p>
        </p:txBody>
      </p:sp>
      <p:sp>
        <p:nvSpPr>
          <p:cNvPr id="3" name="Segnaposto contenuto 2">
            <a:extLst>
              <a:ext uri="{FF2B5EF4-FFF2-40B4-BE49-F238E27FC236}">
                <a16:creationId xmlns:a16="http://schemas.microsoft.com/office/drawing/2014/main" id="{97E38C4A-BA67-60D1-84D8-AA8AE1406390}"/>
              </a:ext>
            </a:extLst>
          </p:cNvPr>
          <p:cNvSpPr>
            <a:spLocks noGrp="1"/>
          </p:cNvSpPr>
          <p:nvPr>
            <p:ph idx="1"/>
          </p:nvPr>
        </p:nvSpPr>
        <p:spPr/>
        <p:txBody>
          <a:bodyPr>
            <a:normAutofit/>
          </a:bodyPr>
          <a:lstStyle/>
          <a:p>
            <a:r>
              <a:rPr lang="it-IT" sz="2800" dirty="0">
                <a:latin typeface="Times New Roman" panose="02020603050405020304" pitchFamily="18" charset="0"/>
                <a:cs typeface="Times New Roman" panose="02020603050405020304" pitchFamily="18" charset="0"/>
              </a:rPr>
              <a:t>Oggi si è in attesa della pronuncia della Corte Costituzionale alla quale è stata rimessa la decisione sulla questione di illegittimità costituzionale degli artt. 1 comma 1 bis e 1 </a:t>
            </a:r>
            <a:r>
              <a:rPr lang="it-IT" sz="2800" dirty="0" err="1">
                <a:latin typeface="Times New Roman" panose="02020603050405020304" pitchFamily="18" charset="0"/>
                <a:cs typeface="Times New Roman" panose="02020603050405020304" pitchFamily="18" charset="0"/>
              </a:rPr>
              <a:t>octies</a:t>
            </a:r>
            <a:r>
              <a:rPr lang="it-IT" sz="2800" dirty="0">
                <a:latin typeface="Times New Roman" panose="02020603050405020304" pitchFamily="18" charset="0"/>
                <a:cs typeface="Times New Roman" panose="02020603050405020304" pitchFamily="18" charset="0"/>
              </a:rPr>
              <a:t> della Legge 7 gennaio 2026 n. </a:t>
            </a:r>
            <a:r>
              <a:rPr lang="it-IT" sz="2800">
                <a:latin typeface="Times New Roman" panose="02020603050405020304" pitchFamily="18" charset="0"/>
                <a:cs typeface="Times New Roman" panose="02020603050405020304" pitchFamily="18" charset="0"/>
              </a:rPr>
              <a:t>1</a:t>
            </a:r>
            <a:endParaRPr lang="it-IT"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7437345"/>
      </p:ext>
    </p:extLst>
  </p:cSld>
  <p:clrMapOvr>
    <a:masterClrMapping/>
  </p:clrMapOvr>
</p:sld>
</file>

<file path=ppt/theme/theme1.xml><?xml version="1.0" encoding="utf-8"?>
<a:theme xmlns:a="http://schemas.openxmlformats.org/drawingml/2006/main" name="Cornice">
  <a:themeElements>
    <a:clrScheme name="Cornic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Cornic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Cornic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TM03457475[[fn=Cornice]]</Template>
  <TotalTime>1418</TotalTime>
  <Words>3194</Words>
  <Application>Microsoft Office PowerPoint</Application>
  <PresentationFormat>Widescreen</PresentationFormat>
  <Paragraphs>109</Paragraphs>
  <Slides>30</Slides>
  <Notes>1</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30</vt:i4>
      </vt:variant>
    </vt:vector>
  </HeadingPairs>
  <TitlesOfParts>
    <vt:vector size="35" baseType="lpstr">
      <vt:lpstr>Calibri</vt:lpstr>
      <vt:lpstr>Corbel</vt:lpstr>
      <vt:lpstr>Times New Roman</vt:lpstr>
      <vt:lpstr>Wingdings 2</vt:lpstr>
      <vt:lpstr>Cornice</vt:lpstr>
      <vt:lpstr>Profili civili della responsabilità sanitaria- Evoluzione normativa</vt:lpstr>
      <vt:lpstr>PREMESSA</vt:lpstr>
      <vt:lpstr>Presentazione standard di PowerPoint</vt:lpstr>
      <vt:lpstr>Presentazione standard di PowerPoint</vt:lpstr>
      <vt:lpstr>D.L. 13.09.2012 N. 158 CONV. IN L. 08.11.2012 N. 189: c.d. DECRETO BALDUZZI</vt:lpstr>
      <vt:lpstr>Presentazione standard di PowerPoint</vt:lpstr>
      <vt:lpstr>L. 08.03.2017 N. 24 C.D. LEGGE GELLI-BIANCO</vt:lpstr>
      <vt:lpstr>DOPPIO BINARIO DELLA RESPONSABILITÀ CIVILE </vt:lpstr>
      <vt:lpstr>RESPONSABILITÀ CONTRATTUALE (1218 C.C. E SS.):</vt:lpstr>
      <vt:lpstr>RESPOSABILITA’ DELLA STRUTTURA SANITARIA O SOCIOSANITARIA, PUBBLICA O PRIVATA</vt:lpstr>
      <vt:lpstr>Presentazione standard di PowerPoint</vt:lpstr>
      <vt:lpstr>Presentazione standard di PowerPoint</vt:lpstr>
      <vt:lpstr>RESPONSABILITÀ EXTRACONTRATTUALE (2043 C.C.ESS.) </vt:lpstr>
      <vt:lpstr>LA RESPONSABILITA’ DELL’ESERCENTE LA PROFESSIONE SANITARIA</vt:lpstr>
      <vt:lpstr>LA COLPA</vt:lpstr>
      <vt:lpstr>Presentazione standard di PowerPoint</vt:lpstr>
      <vt:lpstr>NORME DEL CODICE CIVILE RILEVANTI IN TEMA DI COLPA</vt:lpstr>
      <vt:lpstr>Presentazione standard di PowerPoint</vt:lpstr>
      <vt:lpstr>Presentazione standard di PowerPoint</vt:lpstr>
      <vt:lpstr>CRITERI DISTINTIVI TRA COLPA LIEVE E GRAVE</vt:lpstr>
      <vt:lpstr>LA SOGLIA DELLA COLPA GRAVE: LA «DEVIAZIONE RAGGUARDEVOLE» </vt:lpstr>
      <vt:lpstr>ART. 9 LEGGE GELLI-BIANCO: AZIONE DI RIVALSA O DI RESPONSABILITA’ AMMINISTRATIVA</vt:lpstr>
      <vt:lpstr>Presentazione standard di PowerPoint</vt:lpstr>
      <vt:lpstr>Presentazione standard di PowerPoint</vt:lpstr>
      <vt:lpstr>Presentazione standard di PowerPoint</vt:lpstr>
      <vt:lpstr>Presentazione standard di PowerPoint</vt:lpstr>
      <vt:lpstr>Presentazione standard di PowerPoint</vt:lpstr>
      <vt:lpstr>LEGGE                     7 GENNAIO               2026 N. 1 C.D. «LEGGE FOTI»</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Eliasabetta Soavi</dc:creator>
  <cp:lastModifiedBy>Info - OMCeO Piacenza</cp:lastModifiedBy>
  <cp:revision>8</cp:revision>
  <cp:lastPrinted>2026-05-29T14:37:12Z</cp:lastPrinted>
  <dcterms:created xsi:type="dcterms:W3CDTF">2026-05-26T08:32:48Z</dcterms:created>
  <dcterms:modified xsi:type="dcterms:W3CDTF">2026-06-08T13:43:41Z</dcterms:modified>
</cp:coreProperties>
</file>