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4"/>
  </p:notesMasterIdLst>
  <p:sldIdLst>
    <p:sldId id="2145710511" r:id="rId3"/>
    <p:sldId id="429" r:id="rId4"/>
    <p:sldId id="2145710557" r:id="rId5"/>
    <p:sldId id="2145710558" r:id="rId6"/>
    <p:sldId id="2145710559" r:id="rId7"/>
    <p:sldId id="2145710560" r:id="rId8"/>
    <p:sldId id="2145710561" r:id="rId9"/>
    <p:sldId id="258" r:id="rId10"/>
    <p:sldId id="422" r:id="rId11"/>
    <p:sldId id="423" r:id="rId12"/>
    <p:sldId id="424" r:id="rId13"/>
    <p:sldId id="425" r:id="rId14"/>
    <p:sldId id="426" r:id="rId15"/>
    <p:sldId id="2145710516" r:id="rId16"/>
    <p:sldId id="2145710541" r:id="rId17"/>
    <p:sldId id="2145710542" r:id="rId18"/>
    <p:sldId id="2145710543" r:id="rId19"/>
    <p:sldId id="2145710544" r:id="rId20"/>
    <p:sldId id="2145710545" r:id="rId21"/>
    <p:sldId id="2145710546" r:id="rId22"/>
    <p:sldId id="2145710547" r:id="rId23"/>
    <p:sldId id="2145710548" r:id="rId24"/>
    <p:sldId id="2145710555" r:id="rId25"/>
    <p:sldId id="2145710556" r:id="rId26"/>
    <p:sldId id="2145710517" r:id="rId27"/>
    <p:sldId id="2145710523" r:id="rId28"/>
    <p:sldId id="2145710524" r:id="rId29"/>
    <p:sldId id="2145710527" r:id="rId30"/>
    <p:sldId id="2145710529" r:id="rId31"/>
    <p:sldId id="2145710525" r:id="rId32"/>
    <p:sldId id="2145710528" r:id="rId33"/>
    <p:sldId id="2145710515" r:id="rId34"/>
    <p:sldId id="645" r:id="rId35"/>
    <p:sldId id="2145710567" r:id="rId36"/>
    <p:sldId id="667" r:id="rId37"/>
    <p:sldId id="652" r:id="rId38"/>
    <p:sldId id="668" r:id="rId39"/>
    <p:sldId id="651" r:id="rId40"/>
    <p:sldId id="653" r:id="rId41"/>
    <p:sldId id="2145710568" r:id="rId42"/>
    <p:sldId id="663" r:id="rId43"/>
    <p:sldId id="670" r:id="rId44"/>
    <p:sldId id="2145710569" r:id="rId45"/>
    <p:sldId id="669" r:id="rId46"/>
    <p:sldId id="671" r:id="rId47"/>
    <p:sldId id="654" r:id="rId48"/>
    <p:sldId id="687" r:id="rId49"/>
    <p:sldId id="688" r:id="rId50"/>
    <p:sldId id="689" r:id="rId51"/>
    <p:sldId id="690" r:id="rId52"/>
    <p:sldId id="666" r:id="rId53"/>
    <p:sldId id="2145710570" r:id="rId54"/>
    <p:sldId id="2145710571" r:id="rId55"/>
    <p:sldId id="655" r:id="rId56"/>
    <p:sldId id="656" r:id="rId57"/>
    <p:sldId id="657" r:id="rId58"/>
    <p:sldId id="658" r:id="rId59"/>
    <p:sldId id="659" r:id="rId60"/>
    <p:sldId id="660" r:id="rId61"/>
    <p:sldId id="2145710572" r:id="rId62"/>
    <p:sldId id="2145710573" r:id="rId63"/>
    <p:sldId id="538" r:id="rId64"/>
    <p:sldId id="672" r:id="rId65"/>
    <p:sldId id="694" r:id="rId66"/>
    <p:sldId id="680" r:id="rId67"/>
    <p:sldId id="691" r:id="rId68"/>
    <p:sldId id="692" r:id="rId69"/>
    <p:sldId id="681" r:id="rId70"/>
    <p:sldId id="693" r:id="rId71"/>
    <p:sldId id="682" r:id="rId72"/>
    <p:sldId id="683" r:id="rId73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167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829195-C38D-4842-9F56-9F0A01193443}" type="datetimeFigureOut">
              <a:rPr lang="it-IT" smtClean="0"/>
              <a:t>24/05/2026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E20E33-5893-411C-B67B-9FDAD1BC2E9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75483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44056C-1E12-68CE-6CEA-E0CE3523EE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E4647219-6D01-A733-FFAC-999E0E32C84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94175166-C972-6B6E-E80C-C85CA3AC90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9B97D93A-5037-78A9-AEAD-B9E0D4BDA8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354A9F-665A-432A-B020-654C0F606742}" type="slidenum">
              <a:rPr lang="it-IT" smtClean="0"/>
              <a:t>59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844362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4AE086B-03E1-C657-18F7-6960DE64D5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512D00A1-D3FE-4878-AC9B-DA0B9FED23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8206F269-A791-E662-17AE-C7568221A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223A8-BD4E-4A80-909D-B524BA472820}" type="datetimeFigureOut">
              <a:rPr lang="it-IT" smtClean="0"/>
              <a:t>24/05/2026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4F60A28D-25F4-C6DF-B977-7FA5B07E8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650DB76B-CB1A-B0B1-4E8F-59A7E9504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78D33-0FBE-486D-9C15-8E75C78FDBA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12712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5C4B28C-87DC-3D9C-BC9D-D57F31DE12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360C446-4C6A-CED4-2790-E8C7247DF6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CE35729C-5F70-A058-E871-FD435C5E73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223A8-BD4E-4A80-909D-B524BA472820}" type="datetimeFigureOut">
              <a:rPr lang="it-IT" smtClean="0"/>
              <a:t>24/05/2026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D08EB70E-B3FB-5878-9B66-A91254F53A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C7B81965-C9E2-6F98-258A-BF0BC53BB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78D33-0FBE-486D-9C15-8E75C78FDBA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057999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36E0794-3736-F501-BBBC-5D3C9CAF24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DB8C3BC9-B9E0-D212-6924-F8C86380C7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BF8B69FA-A9F8-7F6B-9434-E9DC494D54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223A8-BD4E-4A80-909D-B524BA472820}" type="datetimeFigureOut">
              <a:rPr lang="it-IT" smtClean="0"/>
              <a:t>24/05/2026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6282A05-68B9-77E2-E268-13B0E522E0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C0C8B04B-4C12-5069-88DF-08CECC8326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78D33-0FBE-486D-9C15-8E75C78FDBA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98721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82CEB5B-DE9A-B2DB-8A1C-7840BF3771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7C3681D-B497-8706-6D72-4230D035B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69F26E86-5694-841E-95EC-BF244C2B85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9E44FECA-CD50-2737-ADF1-992913D642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223A8-BD4E-4A80-909D-B524BA472820}" type="datetimeFigureOut">
              <a:rPr lang="it-IT" smtClean="0"/>
              <a:t>24/05/2026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719C4F31-E0D6-DD51-6290-AFE201708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9286D93F-8923-0AA5-1164-041DDD66F4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78D33-0FBE-486D-9C15-8E75C78FDBA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185050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477A88E-6E89-F775-02E5-24361C32E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5D4D2B21-3176-5EDB-035F-3CED549483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CA078291-2824-349D-57CE-59A3C43F84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C1AA75AE-F217-EE3A-0259-9CD3C72281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F2F87AE0-D3B0-B4D6-D861-4E1A38F149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86B8C7D2-8E2C-CFD3-7B07-5BA6FBE546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223A8-BD4E-4A80-909D-B524BA472820}" type="datetimeFigureOut">
              <a:rPr lang="it-IT" smtClean="0"/>
              <a:t>24/05/2026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5BD00964-E124-3958-4648-B8E3B95A86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2C2A4173-8CF2-D6B9-5E0B-137EDE645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78D33-0FBE-486D-9C15-8E75C78FDBA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666836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C770096-EA87-DBFD-078D-60942B6DFA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7EAC796F-14D2-F986-AD8F-33DD47028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223A8-BD4E-4A80-909D-B524BA472820}" type="datetimeFigureOut">
              <a:rPr lang="it-IT" smtClean="0"/>
              <a:t>24/05/2026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4DBD5376-3F02-FD32-3A2C-3954CC83A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2CFD749F-9959-BAD2-6925-F614C030E6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78D33-0FBE-486D-9C15-8E75C78FDBA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52636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3F1CD2E6-F6A7-F124-B1E2-08C99DB3CF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223A8-BD4E-4A80-909D-B524BA472820}" type="datetimeFigureOut">
              <a:rPr lang="it-IT" smtClean="0"/>
              <a:t>24/05/2026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DBCF87D3-2413-CC35-694E-A2F5AE376C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46302825-08EA-B5FD-BAB9-0D727D6A3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78D33-0FBE-486D-9C15-8E75C78FDBA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767847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F2A5727-04B8-339C-6248-AC167129A2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116CFA6-C0F9-8DBD-3FBC-2EABFB4E26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30D7771C-DF7F-F494-C2D6-47871BC4AA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37B6BA9F-5151-71F5-ECD4-AC376514A0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223A8-BD4E-4A80-909D-B524BA472820}" type="datetimeFigureOut">
              <a:rPr lang="it-IT" smtClean="0"/>
              <a:t>24/05/2026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C2CCEE7E-12D7-D5F7-CDCA-40F1173F8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1DA0C801-4DE1-4F08-416C-9B184B21B6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78D33-0FBE-486D-9C15-8E75C78FDBA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47364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AFAD4D8-F9AA-FF9B-15F5-BD8654873B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642250B6-2809-0C23-9CE9-761E8E114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A379BD44-B45D-A28A-9F4B-86BCABCF57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A0C497B5-17FE-9F35-A485-F8E1C2D03E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223A8-BD4E-4A80-909D-B524BA472820}" type="datetimeFigureOut">
              <a:rPr lang="it-IT" smtClean="0"/>
              <a:t>24/05/2026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4295D176-2CD6-7605-A582-8D5D2ABBCE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7355C384-511F-4F65-66B6-5AC17A99D8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78D33-0FBE-486D-9C15-8E75C78FDBA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84365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FCD2B96-3574-1DD0-0531-0EBF916C8B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69BF6EA4-A3CB-DC80-F30C-9E2B63EC2E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0415EA15-6483-21FC-B3C3-F773E5E95C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223A8-BD4E-4A80-909D-B524BA472820}" type="datetimeFigureOut">
              <a:rPr lang="it-IT" smtClean="0"/>
              <a:t>24/05/2026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0350192A-C7B9-98BA-D84D-B28690156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7149DFE-6931-45AA-1B2F-6D4925A069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78D33-0FBE-486D-9C15-8E75C78FDBA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98807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8E7FDC8E-1A20-4B19-F51E-3309F6C5D5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DFD2238D-00EE-2F31-4515-244F05012F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F70F9D51-790A-6A10-7481-EEC152740D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223A8-BD4E-4A80-909D-B524BA472820}" type="datetimeFigureOut">
              <a:rPr lang="it-IT" smtClean="0"/>
              <a:t>24/05/2026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763399CD-9C9B-3FEF-6640-69AB33E393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EDAF6C21-7E4A-E678-7791-46F2AF740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78D33-0FBE-486D-9C15-8E75C78FDBA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773923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C35BF10-A26D-3A4D-F210-C920A7F854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D8720398-2C6A-556E-1D44-3A41054F33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D047C47-7834-547F-C012-6C020DCF6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BFAE2-FD2A-41C1-8F2D-9CA5DADF7580}" type="datetimeFigureOut">
              <a:rPr lang="it-IT" smtClean="0"/>
              <a:t>24/05/2026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CA914917-59B4-D1CE-BDD2-475BE89F5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86FD6EC2-613F-C12C-8B73-D6CB3E98A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206BD-6564-4378-83BB-784574D5662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579970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10A3F6E-B2E9-E6B1-2EB5-9CFE8864C2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CBB23E5-9077-F838-BAB5-3C59C54F44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C93C075A-B97B-54B6-CD51-EDC2515E95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BFAE2-FD2A-41C1-8F2D-9CA5DADF7580}" type="datetimeFigureOut">
              <a:rPr lang="it-IT" smtClean="0"/>
              <a:t>24/05/2026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6706A306-59A6-AA78-D240-BCF51FB53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B2F8138-FC9F-0AE7-0144-977D0D8F02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206BD-6564-4378-83BB-784574D5662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592720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6AB5A26-B17B-F5AE-DD54-1F886E444F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2EA06F08-D344-512C-31E1-A3629F240C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8413D5BF-1CE6-C736-1A01-8E11A2F7A0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BFAE2-FD2A-41C1-8F2D-9CA5DADF7580}" type="datetimeFigureOut">
              <a:rPr lang="it-IT" smtClean="0"/>
              <a:t>24/05/2026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CB198EC1-B05B-40BF-BE4C-469675489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61F7E7F-CFB1-9749-BB79-D1349272BC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206BD-6564-4378-83BB-784574D5662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700352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1BA5FFA-E787-FB14-7F8E-661D6964C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5CABC33-588E-CABA-85DD-D020388CB5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C9E2A5A4-4EE1-DBFC-1E00-FA92404169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6588E190-7AC1-0233-CA00-D04E7E6A1E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BFAE2-FD2A-41C1-8F2D-9CA5DADF7580}" type="datetimeFigureOut">
              <a:rPr lang="it-IT" smtClean="0"/>
              <a:t>24/05/2026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9BFF8CC7-C132-33E0-4A75-4C0FEF4EB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89104876-DB25-29BC-5EC7-DD9CDB65F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206BD-6564-4378-83BB-784574D5662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880082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CD2F3BF-6329-AE35-712C-33F12DA8AB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31A86319-1833-A86B-840A-D1D519A7F9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7C546361-A4B0-4C49-766D-8433053417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33B1530E-F646-0ACC-3EE8-01CF6D95EB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BA5FEDCE-1118-68A6-A5ED-F89BF4998F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DF3CFEA9-0BEC-6020-08FE-621A0854D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BFAE2-FD2A-41C1-8F2D-9CA5DADF7580}" type="datetimeFigureOut">
              <a:rPr lang="it-IT" smtClean="0"/>
              <a:t>24/05/2026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E715CE48-AE23-98B3-2E5E-50A70E723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53013DAC-EA0D-CCE5-00F8-03AEF5AFE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206BD-6564-4378-83BB-784574D5662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779423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52FD3B6-EE49-D35B-6E71-6A6B454EBE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FC0CEB9D-6C7E-2C8C-BE14-39816447D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BFAE2-FD2A-41C1-8F2D-9CA5DADF7580}" type="datetimeFigureOut">
              <a:rPr lang="it-IT" smtClean="0"/>
              <a:t>24/05/2026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BAA3F220-3FE9-0429-E7C1-E19F0AD9E4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5B88ED7D-026D-4293-0449-5AE913E55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206BD-6564-4378-83BB-784574D5662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292005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60B78B09-1CA1-59B4-8A02-5DC161E66F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BFAE2-FD2A-41C1-8F2D-9CA5DADF7580}" type="datetimeFigureOut">
              <a:rPr lang="it-IT" smtClean="0"/>
              <a:t>24/05/2026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8F1ED32D-3607-D2CE-056A-BA9027D62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10A71613-61B5-C73A-8755-ADC03B4AF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206BD-6564-4378-83BB-784574D5662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376182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F97EBDC-B3F8-BBD6-6C24-F12224DAEE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127E1D9-4928-E8A2-93B7-46A2D0B7FC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5503F67B-69EE-1EF1-2D88-20245AE6BB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EE72A6DC-6AC5-6019-6E77-DCE4FA736B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BFAE2-FD2A-41C1-8F2D-9CA5DADF7580}" type="datetimeFigureOut">
              <a:rPr lang="it-IT" smtClean="0"/>
              <a:t>24/05/2026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BEE1B8BF-3230-5D94-03C6-67EAA699A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A47A43FD-8047-7A27-F331-9A6C4C1ECB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206BD-6564-4378-83BB-784574D5662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313261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D715239-795A-9ADF-DF24-39E5D126C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F57DD205-FB25-60DB-E235-29CCF14608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B107CEDE-AADD-CA12-2F9B-C0745B734C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A4F94683-88B3-B9BF-B480-E6A81BE1A8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BFAE2-FD2A-41C1-8F2D-9CA5DADF7580}" type="datetimeFigureOut">
              <a:rPr lang="it-IT" smtClean="0"/>
              <a:t>24/05/2026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2095E59E-6779-F71C-EC05-377BA16D4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99997567-020E-9976-33A7-36C8421DB0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206BD-6564-4378-83BB-784574D5662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676305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76AE879-FF93-C301-3F63-A50A9FBF3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174F568A-C028-7E1F-12B1-3040284F51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EAC5807-1553-3DE5-51FF-24AF789EF6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BFAE2-FD2A-41C1-8F2D-9CA5DADF7580}" type="datetimeFigureOut">
              <a:rPr lang="it-IT" smtClean="0"/>
              <a:t>24/05/2026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EAE80BD1-0ACD-8372-C076-919DE34CB4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8C048E2-D1AA-CF76-43EB-5396A6FAB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206BD-6564-4378-83BB-784574D5662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462651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74F004ED-F0AE-495A-C3C8-16902F61AA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06A67ACA-703E-F91D-014E-4BD6DA7B84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C5438783-2C87-C5E6-3487-1DE7420D4B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9BFAE2-FD2A-41C1-8F2D-9CA5DADF7580}" type="datetimeFigureOut">
              <a:rPr lang="it-IT" smtClean="0"/>
              <a:t>24/05/2026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E5EB33C6-C2CE-65D2-858C-BADE7073BF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610BD987-59A8-A024-D8E0-38637C395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206BD-6564-4378-83BB-784574D5662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1349889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 Column 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6"/>
          </p:nvPr>
        </p:nvSpPr>
        <p:spPr>
          <a:xfrm>
            <a:off x="478367" y="1460500"/>
            <a:ext cx="5452533" cy="46079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1" name="Content Placeholder 5">
            <a:extLst>
              <a:ext uri="{FF2B5EF4-FFF2-40B4-BE49-F238E27FC236}">
                <a16:creationId xmlns:a16="http://schemas.microsoft.com/office/drawing/2014/main" id="{33AFA928-6B6F-4F40-86EF-341D4AD4C0BF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6278035" y="1460500"/>
            <a:ext cx="5435600" cy="46079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307772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F2248625-2BDA-220F-8B87-13F9080B83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4A26C520-CA33-6D11-BB32-0472EC2BA4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E1D8CE67-ED46-E169-0CD2-19624318AA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223A8-BD4E-4A80-909D-B524BA472820}" type="datetimeFigureOut">
              <a:rPr lang="it-IT" smtClean="0"/>
              <a:t>24/05/2026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1F14CCA-282D-EE8A-6533-7352E44459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E828ADA-C118-70F0-A8C4-014543C099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378D33-0FBE-486D-9C15-8E75C78FDBA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75146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5642AD4B-7BD1-33E5-D970-136D40F66F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4739F558-D805-B535-DFB3-56334951BA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51AD00CA-D4DD-950B-ADEE-0DC515F801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9BFAE2-FD2A-41C1-8F2D-9CA5DADF7580}" type="datetimeFigureOut">
              <a:rPr lang="it-IT" smtClean="0"/>
              <a:t>24/05/2026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9888CDF5-BE43-6749-39AA-2F3BED22BC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FBFF5DF5-C899-45A4-941A-82BB44D985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1206BD-6564-4378-83BB-784574D5662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02666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mp"/><Relationship Id="rId7" Type="http://schemas.openxmlformats.org/officeDocument/2006/relationships/image" Target="../media/image25.jpeg"/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tmp"/><Relationship Id="rId4" Type="http://schemas.openxmlformats.org/officeDocument/2006/relationships/image" Target="../media/image22.tmp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93428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8AFF9A-C2A0-8C47-59E5-B58177794E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87D542B6-072D-6D68-5546-BDAC1B6CB836}"/>
              </a:ext>
            </a:extLst>
          </p:cNvPr>
          <p:cNvSpPr txBox="1"/>
          <p:nvPr/>
        </p:nvSpPr>
        <p:spPr>
          <a:xfrm>
            <a:off x="476775" y="3616937"/>
            <a:ext cx="11543071" cy="175432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buNone/>
            </a:pPr>
            <a:r>
              <a:rPr lang="it-IT" sz="36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 TUTELA ASSICURATIVA DEL MEDICO E DELLA STRUTTURA SANITARIA DOPO I DECRETI ATTUATIVI DELLA LEGGE N. 24/2017</a:t>
            </a:r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279C2259-53AC-F3CC-9EFE-E9D273834E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775" y="355932"/>
            <a:ext cx="2591162" cy="1286054"/>
          </a:xfrm>
          <a:prstGeom prst="rect">
            <a:avLst/>
          </a:prstGeom>
        </p:spPr>
      </p:pic>
      <p:pic>
        <p:nvPicPr>
          <p:cNvPr id="13" name="Immagine 12">
            <a:extLst>
              <a:ext uri="{FF2B5EF4-FFF2-40B4-BE49-F238E27FC236}">
                <a16:creationId xmlns:a16="http://schemas.microsoft.com/office/drawing/2014/main" id="{51A7EBA0-70F1-B3AD-4C51-6F500F2241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775" y="1829923"/>
            <a:ext cx="11341599" cy="1599077"/>
          </a:xfrm>
          <a:prstGeom prst="rect">
            <a:avLst/>
          </a:prstGeom>
        </p:spPr>
      </p:pic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330401C7-DD6D-4510-7656-9F1D9341A38F}"/>
              </a:ext>
            </a:extLst>
          </p:cNvPr>
          <p:cNvSpPr txBox="1"/>
          <p:nvPr/>
        </p:nvSpPr>
        <p:spPr>
          <a:xfrm>
            <a:off x="7752647" y="5794783"/>
            <a:ext cx="3751096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buNone/>
            </a:pPr>
            <a:r>
              <a:rPr lang="it-IT" sz="36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Attilio Steffano</a:t>
            </a:r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C825E1D8-10C0-A7B6-CB6D-9E31C615D124}"/>
              </a:ext>
            </a:extLst>
          </p:cNvPr>
          <p:cNvSpPr txBox="1"/>
          <p:nvPr/>
        </p:nvSpPr>
        <p:spPr>
          <a:xfrm>
            <a:off x="476775" y="5856338"/>
            <a:ext cx="5565148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buNone/>
            </a:pPr>
            <a:r>
              <a:rPr lang="it-IT" sz="28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Piacenza, Sabato 30 maggio 2026</a:t>
            </a:r>
          </a:p>
        </p:txBody>
      </p:sp>
    </p:spTree>
    <p:extLst>
      <p:ext uri="{BB962C8B-B14F-4D97-AF65-F5344CB8AC3E}">
        <p14:creationId xmlns:p14="http://schemas.microsoft.com/office/powerpoint/2010/main" val="2988378138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74FB25-C2D3-F891-E52A-9845608E8C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335754C1-BB1E-D78B-F10F-8770AD6F3967}"/>
              </a:ext>
            </a:extLst>
          </p:cNvPr>
          <p:cNvSpPr txBox="1"/>
          <p:nvPr/>
        </p:nvSpPr>
        <p:spPr>
          <a:xfrm>
            <a:off x="762001" y="2655160"/>
            <a:ext cx="10274708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60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anose="020B060403050404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Come è cambiato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60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anose="020B0604030504040204" pitchFamily="34" charset="0"/>
                <a:ea typeface="Aptos" panose="020B0004020202020204" pitchFamily="34" charset="0"/>
                <a:cs typeface="Arial" panose="020B0604020202020204" pitchFamily="34" charset="0"/>
              </a:rPr>
              <a:t>il mercato assicurativo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60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anose="020B060403050404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nel mondo della </a:t>
            </a:r>
            <a:r>
              <a:rPr kumimoji="0" lang="it-IT" sz="6000" b="1" i="0" u="none" strike="noStrike" kern="1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anose="020B060403050404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Med</a:t>
            </a:r>
            <a:r>
              <a:rPr kumimoji="0" lang="it-IT" sz="60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anose="020B0604030504040204" pitchFamily="34" charset="0"/>
                <a:ea typeface="Aptos" panose="020B0004020202020204" pitchFamily="34" charset="0"/>
                <a:cs typeface="Arial" panose="020B0604020202020204" pitchFamily="34" charset="0"/>
              </a:rPr>
              <a:t>-Mal?</a:t>
            </a:r>
            <a:endParaRPr kumimoji="0" lang="it-IT" sz="6000" b="1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0BEB43F0-E70A-1AF2-BD0E-EB68AFA60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775" y="355932"/>
            <a:ext cx="2591162" cy="1286054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23279E89-3E35-2D0B-72F0-832E7A2B1A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6929" y="418111"/>
            <a:ext cx="8239432" cy="1161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0378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EE8A4B-EF4A-3C25-E915-35B4DC2B68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C203B711-021E-322F-5482-BEB05D06E26F}"/>
              </a:ext>
            </a:extLst>
          </p:cNvPr>
          <p:cNvSpPr txBox="1"/>
          <p:nvPr/>
        </p:nvSpPr>
        <p:spPr>
          <a:xfrm>
            <a:off x="476775" y="2626029"/>
            <a:ext cx="10614012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5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anose="020B0604030504040204" pitchFamily="34" charset="0"/>
                <a:ea typeface="Aptos" panose="020B0004020202020204" pitchFamily="34" charset="0"/>
                <a:cs typeface="Arial" panose="020B0604020202020204" pitchFamily="34" charset="0"/>
              </a:rPr>
              <a:t>Quanti sono i Medici?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5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anose="020B060403050404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Dove lavorano i Medici?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5400" b="1" kern="100" dirty="0">
                <a:solidFill>
                  <a:srgbClr val="FF0000"/>
                </a:solidFill>
                <a:latin typeface="Tahoma" panose="020B060403050404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Come </a:t>
            </a:r>
            <a:r>
              <a:rPr lang="it-IT" sz="5400" b="1" kern="100" dirty="0" err="1">
                <a:solidFill>
                  <a:srgbClr val="FF0000"/>
                </a:solidFill>
                <a:latin typeface="Tahoma" panose="020B0604030504040204" pitchFamily="34" charset="0"/>
                <a:ea typeface="Aptos" panose="020B0004020202020204" pitchFamily="34" charset="0"/>
                <a:cs typeface="Arial" panose="020B0604020202020204" pitchFamily="34" charset="0"/>
              </a:rPr>
              <a:t>sio</a:t>
            </a:r>
            <a:r>
              <a:rPr lang="it-IT" sz="5400" b="1" kern="100" dirty="0">
                <a:solidFill>
                  <a:srgbClr val="FF0000"/>
                </a:solidFill>
                <a:latin typeface="Tahoma" panose="020B060403050404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devono assicurare?</a:t>
            </a:r>
            <a:endParaRPr kumimoji="0" lang="it-IT" sz="5400" b="1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homa" panose="020B060403050404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1" i="0" u="none" strike="noStrike" kern="1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 panose="020B060403050404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2742E10B-5DF8-EFC3-6214-BA9164C5EF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775" y="355932"/>
            <a:ext cx="2591162" cy="1286054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228B924D-4547-4721-8238-07B1F880D1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6929" y="418111"/>
            <a:ext cx="8239432" cy="1161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7799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885873-BB9A-486F-3CE6-527938DE68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66B1BD07-F198-86EF-2038-D7862C471202}"/>
              </a:ext>
            </a:extLst>
          </p:cNvPr>
          <p:cNvSpPr txBox="1"/>
          <p:nvPr/>
        </p:nvSpPr>
        <p:spPr>
          <a:xfrm>
            <a:off x="2257504" y="427703"/>
            <a:ext cx="798770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800" b="1" i="0" u="none" strike="noStrike" kern="1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Aptos" panose="020B0004020202020204" pitchFamily="34" charset="0"/>
                <a:cs typeface="Arial" panose="020B0604020202020204" pitchFamily="34" charset="0"/>
              </a:rPr>
              <a:t>QUANTI SONO I MEDICI</a:t>
            </a:r>
            <a:endParaRPr kumimoji="0" lang="it-IT" sz="44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C394F8B5-FC19-F2C1-CDE1-2B62392A32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29189"/>
            <a:ext cx="12197994" cy="5001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3040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05CE49-BE2C-1BF1-B016-DA469FE934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E09AE527-1F67-36EA-F65D-D03CC9B5AFB2}"/>
              </a:ext>
            </a:extLst>
          </p:cNvPr>
          <p:cNvSpPr txBox="1"/>
          <p:nvPr/>
        </p:nvSpPr>
        <p:spPr>
          <a:xfrm>
            <a:off x="3071671" y="528821"/>
            <a:ext cx="58953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Aptos" panose="020B0004020202020204" pitchFamily="34" charset="0"/>
                <a:cs typeface="Arial" panose="020B0604020202020204" pitchFamily="34" charset="0"/>
              </a:rPr>
              <a:t>QUANTI SONO I MEDICI</a:t>
            </a:r>
            <a:endParaRPr kumimoji="0" lang="it-IT" sz="32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B947F514-032E-6CF2-F927-D3E5E301C0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94" y="1242475"/>
            <a:ext cx="12123106" cy="5459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9802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eparazione 2">
            <a:extLst>
              <a:ext uri="{FF2B5EF4-FFF2-40B4-BE49-F238E27FC236}">
                <a16:creationId xmlns:a16="http://schemas.microsoft.com/office/drawing/2014/main" id="{646B65F8-6FFC-16E4-55B9-DFD6A95DD5E8}"/>
              </a:ext>
            </a:extLst>
          </p:cNvPr>
          <p:cNvSpPr/>
          <p:nvPr/>
        </p:nvSpPr>
        <p:spPr>
          <a:xfrm>
            <a:off x="628444" y="1119513"/>
            <a:ext cx="3504140" cy="1100667"/>
          </a:xfrm>
          <a:prstGeom prst="flowChartPreparation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POLIAMBULATORI</a:t>
            </a:r>
          </a:p>
        </p:txBody>
      </p:sp>
      <p:sp>
        <p:nvSpPr>
          <p:cNvPr id="4" name="Preparazione 3">
            <a:extLst>
              <a:ext uri="{FF2B5EF4-FFF2-40B4-BE49-F238E27FC236}">
                <a16:creationId xmlns:a16="http://schemas.microsoft.com/office/drawing/2014/main" id="{1FA5C7BD-F099-5152-21B0-60F22ABA3AF9}"/>
              </a:ext>
            </a:extLst>
          </p:cNvPr>
          <p:cNvSpPr/>
          <p:nvPr/>
        </p:nvSpPr>
        <p:spPr>
          <a:xfrm>
            <a:off x="1183102" y="2380889"/>
            <a:ext cx="2394822" cy="662357"/>
          </a:xfrm>
          <a:prstGeom prst="flowChartPreparation">
            <a:avLst/>
          </a:prstGeom>
          <a:solidFill>
            <a:srgbClr val="C00000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Oltre  10.000</a:t>
            </a:r>
          </a:p>
        </p:txBody>
      </p:sp>
      <p:sp>
        <p:nvSpPr>
          <p:cNvPr id="5" name="Preparazione 4">
            <a:extLst>
              <a:ext uri="{FF2B5EF4-FFF2-40B4-BE49-F238E27FC236}">
                <a16:creationId xmlns:a16="http://schemas.microsoft.com/office/drawing/2014/main" id="{9856B388-3C35-7AE9-1448-E2F9394EED37}"/>
              </a:ext>
            </a:extLst>
          </p:cNvPr>
          <p:cNvSpPr/>
          <p:nvPr/>
        </p:nvSpPr>
        <p:spPr>
          <a:xfrm>
            <a:off x="4356846" y="1107138"/>
            <a:ext cx="3504139" cy="1100667"/>
          </a:xfrm>
          <a:prstGeom prst="flowChartPreparation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CENTRI &amp; STUDI ODONTOIATRICI</a:t>
            </a:r>
          </a:p>
        </p:txBody>
      </p:sp>
      <p:sp>
        <p:nvSpPr>
          <p:cNvPr id="6" name="Preparazione 5">
            <a:extLst>
              <a:ext uri="{FF2B5EF4-FFF2-40B4-BE49-F238E27FC236}">
                <a16:creationId xmlns:a16="http://schemas.microsoft.com/office/drawing/2014/main" id="{6B97CA66-7B87-8D1B-7908-29FA12A52581}"/>
              </a:ext>
            </a:extLst>
          </p:cNvPr>
          <p:cNvSpPr/>
          <p:nvPr/>
        </p:nvSpPr>
        <p:spPr>
          <a:xfrm>
            <a:off x="4911504" y="2380889"/>
            <a:ext cx="2394822" cy="650400"/>
          </a:xfrm>
          <a:prstGeom prst="flowChartPreparation">
            <a:avLst/>
          </a:prstGeom>
          <a:solidFill>
            <a:srgbClr val="C00000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Oltre  30.000</a:t>
            </a:r>
            <a:endParaRPr kumimoji="0" lang="it-IT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Preparazione 6">
            <a:extLst>
              <a:ext uri="{FF2B5EF4-FFF2-40B4-BE49-F238E27FC236}">
                <a16:creationId xmlns:a16="http://schemas.microsoft.com/office/drawing/2014/main" id="{C213024B-CBC8-7D4C-D2EF-3546ECA26943}"/>
              </a:ext>
            </a:extLst>
          </p:cNvPr>
          <p:cNvSpPr/>
          <p:nvPr/>
        </p:nvSpPr>
        <p:spPr>
          <a:xfrm>
            <a:off x="8085247" y="1119513"/>
            <a:ext cx="3504139" cy="1100667"/>
          </a:xfrm>
          <a:prstGeom prst="flowChartPreparation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STUDI MEDICI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MEDICI MEDICINA GENERALE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PEDIATRI DI LIBERA SCELTA</a:t>
            </a:r>
          </a:p>
        </p:txBody>
      </p:sp>
      <p:sp>
        <p:nvSpPr>
          <p:cNvPr id="8" name="Preparazione 7">
            <a:extLst>
              <a:ext uri="{FF2B5EF4-FFF2-40B4-BE49-F238E27FC236}">
                <a16:creationId xmlns:a16="http://schemas.microsoft.com/office/drawing/2014/main" id="{A8A2B880-0EBA-E1EE-566E-0288D4DC15E5}"/>
              </a:ext>
            </a:extLst>
          </p:cNvPr>
          <p:cNvSpPr/>
          <p:nvPr/>
        </p:nvSpPr>
        <p:spPr>
          <a:xfrm>
            <a:off x="8639905" y="2338835"/>
            <a:ext cx="2394822" cy="638025"/>
          </a:xfrm>
          <a:prstGeom prst="flowChartPreparation">
            <a:avLst/>
          </a:prstGeom>
          <a:solidFill>
            <a:srgbClr val="C00000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Oltre  8.000</a:t>
            </a:r>
          </a:p>
        </p:txBody>
      </p:sp>
      <p:sp>
        <p:nvSpPr>
          <p:cNvPr id="10" name="Preparazione 9">
            <a:extLst>
              <a:ext uri="{FF2B5EF4-FFF2-40B4-BE49-F238E27FC236}">
                <a16:creationId xmlns:a16="http://schemas.microsoft.com/office/drawing/2014/main" id="{A7A7F688-B2BA-2E2E-B32B-3845A1173C7D}"/>
              </a:ext>
            </a:extLst>
          </p:cNvPr>
          <p:cNvSpPr/>
          <p:nvPr/>
        </p:nvSpPr>
        <p:spPr>
          <a:xfrm>
            <a:off x="628445" y="3677988"/>
            <a:ext cx="3504139" cy="1100667"/>
          </a:xfrm>
          <a:prstGeom prst="flowChartPreparation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LABORATORI DI ANALISI</a:t>
            </a:r>
          </a:p>
        </p:txBody>
      </p:sp>
      <p:sp>
        <p:nvSpPr>
          <p:cNvPr id="12" name="Preparazione 11">
            <a:extLst>
              <a:ext uri="{FF2B5EF4-FFF2-40B4-BE49-F238E27FC236}">
                <a16:creationId xmlns:a16="http://schemas.microsoft.com/office/drawing/2014/main" id="{A3916CBC-7EFC-C6ED-A295-680B5BB83B41}"/>
              </a:ext>
            </a:extLst>
          </p:cNvPr>
          <p:cNvSpPr/>
          <p:nvPr/>
        </p:nvSpPr>
        <p:spPr>
          <a:xfrm>
            <a:off x="1183102" y="4817950"/>
            <a:ext cx="2394822" cy="651586"/>
          </a:xfrm>
          <a:prstGeom prst="flowChartPreparation">
            <a:avLst/>
          </a:prstGeom>
          <a:solidFill>
            <a:srgbClr val="C00000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Oltre  2.000</a:t>
            </a:r>
          </a:p>
        </p:txBody>
      </p:sp>
      <p:sp>
        <p:nvSpPr>
          <p:cNvPr id="13" name="Preparazione 12">
            <a:extLst>
              <a:ext uri="{FF2B5EF4-FFF2-40B4-BE49-F238E27FC236}">
                <a16:creationId xmlns:a16="http://schemas.microsoft.com/office/drawing/2014/main" id="{D65D14A0-1819-A2BC-2B3D-F240FDE7D7D5}"/>
              </a:ext>
            </a:extLst>
          </p:cNvPr>
          <p:cNvSpPr/>
          <p:nvPr/>
        </p:nvSpPr>
        <p:spPr>
          <a:xfrm>
            <a:off x="4356846" y="3675798"/>
            <a:ext cx="3504139" cy="1100667"/>
          </a:xfrm>
          <a:prstGeom prst="flowChartPreparation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RSA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CASE DI RIPOSO</a:t>
            </a:r>
          </a:p>
        </p:txBody>
      </p:sp>
      <p:sp>
        <p:nvSpPr>
          <p:cNvPr id="14" name="Preparazione 13">
            <a:extLst>
              <a:ext uri="{FF2B5EF4-FFF2-40B4-BE49-F238E27FC236}">
                <a16:creationId xmlns:a16="http://schemas.microsoft.com/office/drawing/2014/main" id="{833C0FAB-59B4-86ED-0C35-7A2D34A8A719}"/>
              </a:ext>
            </a:extLst>
          </p:cNvPr>
          <p:cNvSpPr/>
          <p:nvPr/>
        </p:nvSpPr>
        <p:spPr>
          <a:xfrm>
            <a:off x="4872867" y="4817950"/>
            <a:ext cx="2394822" cy="651586"/>
          </a:xfrm>
          <a:prstGeom prst="flowChartPreparation">
            <a:avLst/>
          </a:prstGeom>
          <a:solidFill>
            <a:srgbClr val="C00000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Oltre  10.000</a:t>
            </a:r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54334601-9D2C-3A8D-415C-8BEC0F7AF7FC}"/>
              </a:ext>
            </a:extLst>
          </p:cNvPr>
          <p:cNvSpPr txBox="1"/>
          <p:nvPr/>
        </p:nvSpPr>
        <p:spPr>
          <a:xfrm>
            <a:off x="88490" y="130362"/>
            <a:ext cx="1196357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2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anose="020B0604030504040204" pitchFamily="34" charset="0"/>
                <a:ea typeface="Aptos" panose="020B0004020202020204" pitchFamily="34" charset="0"/>
                <a:cs typeface="Arial" panose="020B0604020202020204" pitchFamily="34" charset="0"/>
              </a:rPr>
              <a:t>QUANTE SONO LE STRUTTURE DELLA SANITA’ PRIVATA</a:t>
            </a:r>
            <a:endParaRPr kumimoji="0" lang="it-IT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Preparazione 1">
            <a:extLst>
              <a:ext uri="{FF2B5EF4-FFF2-40B4-BE49-F238E27FC236}">
                <a16:creationId xmlns:a16="http://schemas.microsoft.com/office/drawing/2014/main" id="{94DB083A-0FDF-4008-720A-23957CA294D3}"/>
              </a:ext>
            </a:extLst>
          </p:cNvPr>
          <p:cNvSpPr/>
          <p:nvPr/>
        </p:nvSpPr>
        <p:spPr>
          <a:xfrm>
            <a:off x="8059416" y="3675797"/>
            <a:ext cx="3504139" cy="1100667"/>
          </a:xfrm>
          <a:prstGeom prst="flowChartPreparation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FARMACIE</a:t>
            </a:r>
          </a:p>
        </p:txBody>
      </p:sp>
      <p:sp>
        <p:nvSpPr>
          <p:cNvPr id="11" name="Preparazione 10">
            <a:extLst>
              <a:ext uri="{FF2B5EF4-FFF2-40B4-BE49-F238E27FC236}">
                <a16:creationId xmlns:a16="http://schemas.microsoft.com/office/drawing/2014/main" id="{EFC55087-A785-96B1-FE36-4C24C91742FB}"/>
              </a:ext>
            </a:extLst>
          </p:cNvPr>
          <p:cNvSpPr/>
          <p:nvPr/>
        </p:nvSpPr>
        <p:spPr>
          <a:xfrm>
            <a:off x="8639905" y="4855047"/>
            <a:ext cx="2394822" cy="651586"/>
          </a:xfrm>
          <a:prstGeom prst="flowChartPreparation">
            <a:avLst/>
          </a:prstGeom>
          <a:solidFill>
            <a:srgbClr val="C00000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Oltre  20.000</a:t>
            </a:r>
          </a:p>
        </p:txBody>
      </p:sp>
    </p:spTree>
    <p:extLst>
      <p:ext uri="{BB962C8B-B14F-4D97-AF65-F5344CB8AC3E}">
        <p14:creationId xmlns:p14="http://schemas.microsoft.com/office/powerpoint/2010/main" val="11172927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EE8A4B-EF4A-3C25-E915-35B4DC2B68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C203B711-021E-322F-5482-BEB05D06E26F}"/>
              </a:ext>
            </a:extLst>
          </p:cNvPr>
          <p:cNvSpPr txBox="1"/>
          <p:nvPr/>
        </p:nvSpPr>
        <p:spPr>
          <a:xfrm>
            <a:off x="717756" y="2075421"/>
            <a:ext cx="11051458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2000" b="1" i="0" u="none" strike="noStrike" kern="1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 panose="020B060403050404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60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anose="020B060403050404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Cosa si aspettano i Medici tutti i Sanitari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60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anose="020B060403050404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 le Strutture Sanitarie?</a:t>
            </a:r>
            <a:endParaRPr kumimoji="0" lang="it-IT" sz="5400" b="1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7E1CE2D8-2D1F-85E8-F25A-DA083F2453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6929" y="418111"/>
            <a:ext cx="8239432" cy="1161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5015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Decreto Gelli 2024">
            <a:extLst>
              <a:ext uri="{FF2B5EF4-FFF2-40B4-BE49-F238E27FC236}">
                <a16:creationId xmlns:a16="http://schemas.microsoft.com/office/drawing/2014/main" id="{FD35C88D-F524-E345-1F11-08B95C9DE2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048" y="-31373"/>
            <a:ext cx="4839334" cy="6823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C1F8BBE6-990C-C538-13E4-6360C47A63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0885" y="-31373"/>
            <a:ext cx="4839334" cy="6854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2902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>
            <a:extLst>
              <a:ext uri="{FF2B5EF4-FFF2-40B4-BE49-F238E27FC236}">
                <a16:creationId xmlns:a16="http://schemas.microsoft.com/office/drawing/2014/main" id="{47EE6C29-2FEB-851F-8376-E8665478C483}"/>
              </a:ext>
            </a:extLst>
          </p:cNvPr>
          <p:cNvSpPr txBox="1"/>
          <p:nvPr/>
        </p:nvSpPr>
        <p:spPr>
          <a:xfrm>
            <a:off x="214953" y="305068"/>
            <a:ext cx="11477101" cy="575542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it-IT" sz="4800" b="1" dirty="0">
                <a:solidFill>
                  <a:srgbClr val="002060"/>
                </a:solidFill>
                <a:highlight>
                  <a:srgbClr val="FFFF00"/>
                </a:highlight>
              </a:rPr>
              <a:t>PER TUTTE LE POLIZZE</a:t>
            </a:r>
          </a:p>
          <a:p>
            <a:pPr algn="just"/>
            <a:endParaRPr lang="it-IT" sz="3200" b="1" dirty="0">
              <a:solidFill>
                <a:srgbClr val="FF0000"/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it-IT" sz="3200" dirty="0">
                <a:solidFill>
                  <a:srgbClr val="002060"/>
                </a:solidFill>
              </a:rPr>
              <a:t>Requisiti minimi dei nuovi testi di polizza, clausole e massimali, che sono stati recepiti dalle Compagnie che «sottoscrivono» la Sanità;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it-IT" sz="3200" dirty="0">
                <a:solidFill>
                  <a:srgbClr val="002060"/>
                </a:solidFill>
              </a:rPr>
              <a:t>Responsabilità solidale per la quale il contratto dovrà prevedere la copertura della responsabilità per l’intero salvo il diritto di surrogazione a titolo di regresso nei confronti dei condebitori solidali;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it-IT" sz="3200" dirty="0">
                <a:solidFill>
                  <a:srgbClr val="002060"/>
                </a:solidFill>
              </a:rPr>
              <a:t>Retroattività minima di 10 anni e ultrattività decennale senza possibilità di recesso da parte dell’Assicuratore;</a:t>
            </a:r>
            <a:endParaRPr lang="it-IT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71656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>
            <a:extLst>
              <a:ext uri="{FF2B5EF4-FFF2-40B4-BE49-F238E27FC236}">
                <a16:creationId xmlns:a16="http://schemas.microsoft.com/office/drawing/2014/main" id="{DBFDC300-CCB9-F03D-58C2-1A8C00C99174}"/>
              </a:ext>
            </a:extLst>
          </p:cNvPr>
          <p:cNvSpPr txBox="1"/>
          <p:nvPr/>
        </p:nvSpPr>
        <p:spPr>
          <a:xfrm>
            <a:off x="166399" y="58846"/>
            <a:ext cx="11477101" cy="674030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it-IT" sz="4800" b="1" dirty="0">
                <a:solidFill>
                  <a:srgbClr val="002060"/>
                </a:solidFill>
                <a:highlight>
                  <a:srgbClr val="FFFF00"/>
                </a:highlight>
              </a:rPr>
              <a:t>PER TUTTE LE POLIZZE</a:t>
            </a:r>
          </a:p>
          <a:p>
            <a:pPr algn="just"/>
            <a:endParaRPr lang="it-IT" sz="3200" b="1" dirty="0">
              <a:solidFill>
                <a:srgbClr val="002060"/>
              </a:solidFill>
              <a:highlight>
                <a:srgbClr val="FFFF00"/>
              </a:highlight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it-IT" sz="2800" dirty="0">
                <a:solidFill>
                  <a:srgbClr val="002060"/>
                </a:solidFill>
              </a:rPr>
              <a:t>Possibilità per i danneggiati di esperire la cosiddetta </a:t>
            </a:r>
            <a:r>
              <a:rPr lang="it-IT" sz="2800" b="1" dirty="0">
                <a:solidFill>
                  <a:srgbClr val="FF0000"/>
                </a:solidFill>
              </a:rPr>
              <a:t>“azione diretta” </a:t>
            </a:r>
            <a:r>
              <a:rPr lang="it-IT" sz="2800" dirty="0">
                <a:solidFill>
                  <a:srgbClr val="002060"/>
                </a:solidFill>
              </a:rPr>
              <a:t>nei confronti della Compagnia assicuratrice nei limiti delle eccezioni agli stessi opponibili;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endParaRPr lang="it-IT" sz="2800" dirty="0">
              <a:solidFill>
                <a:srgbClr val="002060"/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it-IT" sz="2800" dirty="0">
                <a:solidFill>
                  <a:srgbClr val="002060"/>
                </a:solidFill>
              </a:rPr>
              <a:t>Le </a:t>
            </a:r>
            <a:r>
              <a:rPr lang="it-IT" sz="2800" b="1" dirty="0">
                <a:solidFill>
                  <a:srgbClr val="FF0000"/>
                </a:solidFill>
              </a:rPr>
              <a:t>“eccezioni opponibili” </a:t>
            </a:r>
            <a:r>
              <a:rPr lang="it-IT" sz="2800" dirty="0">
                <a:solidFill>
                  <a:srgbClr val="002060"/>
                </a:solidFill>
              </a:rPr>
              <a:t>al terzo danneggiato, previa sottoscrizione di apposita clausola scritta, sono:</a:t>
            </a:r>
          </a:p>
          <a:p>
            <a:pPr marL="971550" lvl="1" indent="-514350" algn="just">
              <a:buFont typeface="+mj-lt"/>
              <a:buAutoNum type="alphaUcPeriod"/>
            </a:pPr>
            <a:r>
              <a:rPr lang="it-IT" sz="2800" dirty="0">
                <a:solidFill>
                  <a:srgbClr val="002060"/>
                </a:solidFill>
              </a:rPr>
              <a:t>i fatti dannosi derivanti dallo svolgimento di attività che non sono oggetto della copertura assicurativa;</a:t>
            </a:r>
          </a:p>
          <a:p>
            <a:pPr marL="971550" lvl="1" indent="-514350" algn="just">
              <a:buFont typeface="+mj-lt"/>
              <a:buAutoNum type="alphaUcPeriod"/>
            </a:pPr>
            <a:r>
              <a:rPr lang="it-IT" sz="2800" dirty="0">
                <a:solidFill>
                  <a:srgbClr val="002060"/>
                </a:solidFill>
              </a:rPr>
              <a:t>i fatti generatori di responsabilità verificatisi e le richieste di risarcimento presentate al di fuori del periodo di assicurazione;</a:t>
            </a:r>
          </a:p>
          <a:p>
            <a:pPr marL="971550" lvl="1" indent="-514350" algn="just">
              <a:buFont typeface="+mj-lt"/>
              <a:buAutoNum type="alphaUcPeriod"/>
            </a:pPr>
            <a:r>
              <a:rPr lang="it-IT" sz="2800" dirty="0">
                <a:solidFill>
                  <a:srgbClr val="002060"/>
                </a:solidFill>
              </a:rPr>
              <a:t>le limitazioni del contratto assicurativo Franchigie - S.I.R. </a:t>
            </a:r>
          </a:p>
          <a:p>
            <a:pPr marL="971550" lvl="1" indent="-514350" algn="just">
              <a:buFont typeface="+mj-lt"/>
              <a:buAutoNum type="alphaUcPeriod"/>
            </a:pPr>
            <a:r>
              <a:rPr lang="it-IT" sz="2800" dirty="0">
                <a:solidFill>
                  <a:srgbClr val="002060"/>
                </a:solidFill>
              </a:rPr>
              <a:t>il mancato pagamento del premio </a:t>
            </a:r>
          </a:p>
        </p:txBody>
      </p:sp>
    </p:spTree>
    <p:extLst>
      <p:ext uri="{BB962C8B-B14F-4D97-AF65-F5344CB8AC3E}">
        <p14:creationId xmlns:p14="http://schemas.microsoft.com/office/powerpoint/2010/main" val="18576781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2E9DC1-9974-6F70-E4C6-C4F4208BEF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66CDE979-7820-1678-CD5E-C718557488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529" y="1492091"/>
            <a:ext cx="10548149" cy="3925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1628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3157CD-7E32-C814-4AB4-BC1D330CF1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>
            <a:extLst>
              <a:ext uri="{FF2B5EF4-FFF2-40B4-BE49-F238E27FC236}">
                <a16:creationId xmlns:a16="http://schemas.microsoft.com/office/drawing/2014/main" id="{FE63218E-BE84-6B08-02DB-F66F00520F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478" y="1425678"/>
            <a:ext cx="11774577" cy="4001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5459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DE8C92-5330-7525-2E9C-96A7633D31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>
            <a:extLst>
              <a:ext uri="{FF2B5EF4-FFF2-40B4-BE49-F238E27FC236}">
                <a16:creationId xmlns:a16="http://schemas.microsoft.com/office/drawing/2014/main" id="{5712B079-AFA3-806D-A5C8-7EF38AE826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380" y="203376"/>
            <a:ext cx="10305240" cy="6451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2251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53D130-37E2-228F-202D-11DA72EF74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FDBD7B08-BEF4-72DC-689E-6DFD700031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8548" y="237679"/>
            <a:ext cx="5934903" cy="6382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1051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99A297-0C0E-6ECB-E375-C08BB080E5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13511057-066A-706F-6952-77E03B95B922}"/>
              </a:ext>
            </a:extLst>
          </p:cNvPr>
          <p:cNvSpPr txBox="1"/>
          <p:nvPr/>
        </p:nvSpPr>
        <p:spPr>
          <a:xfrm>
            <a:off x="155768" y="100667"/>
            <a:ext cx="11864623" cy="58477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Il decreto attuativo 232/2023 della Legge 24/2017 Legge Gelli è entrato in vigore da marzo 2026 con grande impatto per tutte le Strutture Sanitarie Pubbliche, Private e per tutti i Sanitari.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Si tratta di un passaggio epocale, che non può essere letto come l’ennesimo adempimento formale, ma come un vero cambio di paradigma nella gestione della responsabilità sanitaria.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5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 marzo 2026 la Legge è completa.</a:t>
            </a:r>
            <a:endParaRPr kumimoji="0" lang="it-IT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94207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>
            <a:extLst>
              <a:ext uri="{FF2B5EF4-FFF2-40B4-BE49-F238E27FC236}">
                <a16:creationId xmlns:a16="http://schemas.microsoft.com/office/drawing/2014/main" id="{05A8FFEF-B32E-0DFE-812A-A70006F890CF}"/>
              </a:ext>
            </a:extLst>
          </p:cNvPr>
          <p:cNvSpPr txBox="1"/>
          <p:nvPr/>
        </p:nvSpPr>
        <p:spPr>
          <a:xfrm>
            <a:off x="203200" y="62639"/>
            <a:ext cx="11569291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L’obbligo della copertura assicurativa lo aveva già delineato la Legge 24/2017 - Legge Gelli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poi l’attesa dei decreti Attuativi.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F3D67FB9-5C45-8A14-0AC6-310A8458EA0A}"/>
              </a:ext>
            </a:extLst>
          </p:cNvPr>
          <p:cNvSpPr txBox="1"/>
          <p:nvPr/>
        </p:nvSpPr>
        <p:spPr>
          <a:xfrm>
            <a:off x="203200" y="2278630"/>
            <a:ext cx="1178560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Il decreto attuativo 232/2023 ha definitivamente sancito i perimetri dell’obbligo della copertura assicurativa e le sue declinazioni</a:t>
            </a:r>
            <a:endParaRPr kumimoji="0" lang="it-IT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7AFDA2C2-7EBE-771E-C3A8-5135AEB53FE2}"/>
              </a:ext>
            </a:extLst>
          </p:cNvPr>
          <p:cNvSpPr txBox="1"/>
          <p:nvPr/>
        </p:nvSpPr>
        <p:spPr>
          <a:xfrm>
            <a:off x="203200" y="4217622"/>
            <a:ext cx="1065816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Oggi non possiamo più parlare di </a:t>
            </a:r>
            <a:r>
              <a:rPr kumimoji="0" lang="it-IT" sz="4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importanza</a:t>
            </a:r>
            <a:r>
              <a:rPr kumimoji="0" lang="it-IT" sz="4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della copertura Assicurativa</a:t>
            </a:r>
            <a:endParaRPr kumimoji="0" lang="it-IT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84101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0953F5-70CD-8E15-17F0-1F1A412101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Obbligo Illustrazioni, Vettoriali E Clipart Stock – (8,528 Illustrazioni  Stock)">
            <a:extLst>
              <a:ext uri="{FF2B5EF4-FFF2-40B4-BE49-F238E27FC236}">
                <a16:creationId xmlns:a16="http://schemas.microsoft.com/office/drawing/2014/main" id="{9810F85F-6B31-D4E3-5D1A-98C7FD0755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4354" y="237067"/>
            <a:ext cx="9663289" cy="5734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98706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9E6146-DC80-59AF-2B4C-F2E5C433E2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3553F7B2-6E15-E38F-EB6B-B04987281619}"/>
              </a:ext>
            </a:extLst>
          </p:cNvPr>
          <p:cNvSpPr txBox="1"/>
          <p:nvPr/>
        </p:nvSpPr>
        <p:spPr>
          <a:xfrm>
            <a:off x="104395" y="1281922"/>
            <a:ext cx="11890959" cy="28931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6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 OBBLIGO PER TUTTI I SANITARI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Che operano per conto delle Strutture Sanitarie Pubbliche e Private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Che operano con un rapporto contrattuale con </a:t>
            </a:r>
            <a:r>
              <a:rPr kumimoji="0" lang="it-IT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il Paziente</a:t>
            </a:r>
            <a:endParaRPr kumimoji="0" lang="it-IT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6248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10205E-A470-A873-8643-1C8B74C663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Tempeste a confronto. Che differenza c'è tra ciclone, tifone, uragano e  tornado? | VAIA">
            <a:extLst>
              <a:ext uri="{FF2B5EF4-FFF2-40B4-BE49-F238E27FC236}">
                <a16:creationId xmlns:a16="http://schemas.microsoft.com/office/drawing/2014/main" id="{113CFCE4-FD9F-68F9-E8EB-E3BC9F15B6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390" y="95954"/>
            <a:ext cx="9281287" cy="5568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21815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6D2A77-907F-8AC6-D4ED-0FA2D01355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Nessuna descrizione alternativa per questa immagine">
            <a:extLst>
              <a:ext uri="{FF2B5EF4-FFF2-40B4-BE49-F238E27FC236}">
                <a16:creationId xmlns:a16="http://schemas.microsoft.com/office/drawing/2014/main" id="{FC443A97-CEE8-97FA-27B1-5AE194051A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883" y="2042221"/>
            <a:ext cx="6867833" cy="447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C5C8291F-F9D6-5055-931F-F3779F6D0469}"/>
              </a:ext>
            </a:extLst>
          </p:cNvPr>
          <p:cNvSpPr txBox="1"/>
          <p:nvPr/>
        </p:nvSpPr>
        <p:spPr>
          <a:xfrm>
            <a:off x="225778" y="103229"/>
            <a:ext cx="1196622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7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E’ ARRIVATA LA CASSAZIONE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 l’Ordinanza 9949 del 17 Aprile 2026</a:t>
            </a:r>
            <a:endParaRPr kumimoji="0" lang="it-IT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94764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B4D095-C89B-E95B-33A6-2E5078EC38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8D668424-D56E-8C1B-D68C-32137FBD3E6F}"/>
              </a:ext>
            </a:extLst>
          </p:cNvPr>
          <p:cNvSpPr txBox="1"/>
          <p:nvPr/>
        </p:nvSpPr>
        <p:spPr>
          <a:xfrm>
            <a:off x="84666" y="-70593"/>
            <a:ext cx="1175173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6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Errori medici, risarcisce la struttura. Nulli i patti di manleva con i sanitari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D6556B8C-0DDB-AF1D-F5D0-AFFEF389DAE5}"/>
              </a:ext>
            </a:extLst>
          </p:cNvPr>
          <p:cNvSpPr txBox="1"/>
          <p:nvPr/>
        </p:nvSpPr>
        <p:spPr>
          <a:xfrm>
            <a:off x="282221" y="2173199"/>
            <a:ext cx="11356622" cy="4462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 applicare questa norma non rileva la qualificazione della responsabilità del sanitario verso il paziente in termini contrattuali o extracontrattuali, </a:t>
            </a:r>
            <a:r>
              <a:rPr kumimoji="0" lang="it-IT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 il fatto che il danno si sia prodotto nell’ambito di una prestazione sanitaria erogata attraverso l’organizzazione della struttura.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L’esercente la professione sanitaria, anche se libero professionista </a:t>
            </a:r>
            <a:r>
              <a:rPr kumimoji="0" lang="it-IT" sz="3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 anche se contrattualmente obbligato nei confronti del paziente, </a:t>
            </a:r>
            <a:r>
              <a:rPr kumimoji="0" lang="it-IT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opera quale ausiliario della struttura in base all’articolo 1228 del Codice civile: l’azione di rivalsa nei suoi confronti è dunque possibile solo in caso di dolo o colpa grave.</a:t>
            </a:r>
            <a:endParaRPr kumimoji="0" lang="it-IT" sz="3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34795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C48C2D-BCFB-8166-96FC-7425FD5221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91C83063-0E18-57EF-8EC3-135633220DF7}"/>
              </a:ext>
            </a:extLst>
          </p:cNvPr>
          <p:cNvSpPr txBox="1"/>
          <p:nvPr/>
        </p:nvSpPr>
        <p:spPr>
          <a:xfrm>
            <a:off x="112889" y="305068"/>
            <a:ext cx="11966222" cy="62478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La Cassazione con l’ordinanza del 17 aprile ricorda inoltre che gli obblighi di copertura assicurativa del rischio di rivalsa (per colpa grave) sono posti a carico di tutti gli ausiliari in base all’articolo 10 comma 3 della legge 24/2017.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 la responsabilità verso terzi, invece, soltanto i medici che hanno rapporti contrattuali con i pazienti devono assicurarsi in proprio, mentre tutti gli altri devono essere coperti dalla struttura con la quale collaborano.</a:t>
            </a:r>
          </a:p>
        </p:txBody>
      </p:sp>
    </p:spTree>
    <p:extLst>
      <p:ext uri="{BB962C8B-B14F-4D97-AF65-F5344CB8AC3E}">
        <p14:creationId xmlns:p14="http://schemas.microsoft.com/office/powerpoint/2010/main" val="5007766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CCC39F-B240-BD9D-49CB-2118E49052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245F03FE-21EB-221C-BC3B-5354A2307567}"/>
              </a:ext>
            </a:extLst>
          </p:cNvPr>
          <p:cNvSpPr txBox="1"/>
          <p:nvPr/>
        </p:nvSpPr>
        <p:spPr>
          <a:xfrm>
            <a:off x="309533" y="661033"/>
            <a:ext cx="11798710" cy="53860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5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COSA CAMBIA PER I SANITARI E LE LORO  COPERTURE ASSICURATIVE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Dovranno essere sempre assicurati per la Colpa Grave e dovranno avere coperture modulate per l’attività Libero Professionale quando operano con un rapporto contrattuale «personale» con il Paziente</a:t>
            </a:r>
          </a:p>
        </p:txBody>
      </p:sp>
    </p:spTree>
    <p:extLst>
      <p:ext uri="{BB962C8B-B14F-4D97-AF65-F5344CB8AC3E}">
        <p14:creationId xmlns:p14="http://schemas.microsoft.com/office/powerpoint/2010/main" val="6521125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E36E11-E651-5868-0B02-B927FB1C7C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76FE396E-0114-3AD4-EE0A-F671A8B31F3D}"/>
              </a:ext>
            </a:extLst>
          </p:cNvPr>
          <p:cNvSpPr txBox="1"/>
          <p:nvPr/>
        </p:nvSpPr>
        <p:spPr>
          <a:xfrm>
            <a:off x="267475" y="1034576"/>
            <a:ext cx="1134533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800" b="1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ontserrat-BoldItalic"/>
                <a:ea typeface="+mn-ea"/>
                <a:cs typeface="+mn-cs"/>
              </a:rPr>
              <a:t>«Le competenze specialistiche e l’esperienza assicurativa a fianco dei Sanitari e delle Strutture potranno fare la differenza con soluzioni personalizzate»</a:t>
            </a:r>
            <a:endParaRPr kumimoji="0" lang="it-IT" sz="4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302948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9E37DA-94E7-AE94-91C6-0CC651D8E0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B78A1328-2990-0C5B-4C1E-73924E26BA1B}"/>
              </a:ext>
            </a:extLst>
          </p:cNvPr>
          <p:cNvSpPr txBox="1"/>
          <p:nvPr/>
        </p:nvSpPr>
        <p:spPr>
          <a:xfrm>
            <a:off x="180623" y="222239"/>
            <a:ext cx="11525955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 sanitari devono adeguare le loro coperture assicurative.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3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 strutture devono scegliere quale strada percorrere:</a:t>
            </a:r>
            <a:endParaRPr kumimoji="0" lang="it-IT" sz="1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7947F290-0A42-7ADE-B091-E3AF035535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5956" y="2118220"/>
            <a:ext cx="7980087" cy="4517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909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5E3665-73FF-A256-5E12-9C040EC3C6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4E09822B-B239-82D6-43D3-37E10591EC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2711" y="108797"/>
            <a:ext cx="7980087" cy="4517541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3CAEFE8B-BCEC-56B9-5D45-741C790756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841" y="3733859"/>
            <a:ext cx="5997913" cy="3015344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6EB62D4F-5DCD-4EF9-AF30-643EDAB568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2754" y="3733859"/>
            <a:ext cx="5841534" cy="3015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2355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D39A8D-986E-EB9B-553C-2174D3E57F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16DE4A12-E1FB-CACF-11D7-C9EB8F57E0F5}"/>
              </a:ext>
            </a:extLst>
          </p:cNvPr>
          <p:cNvSpPr txBox="1"/>
          <p:nvPr/>
        </p:nvSpPr>
        <p:spPr>
          <a:xfrm>
            <a:off x="0" y="1564721"/>
            <a:ext cx="1219200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ontserrat-Bold"/>
                <a:ea typeface="+mn-ea"/>
                <a:cs typeface="+mn-cs"/>
              </a:rPr>
              <a:t>LA SCELTA DELLA COPERTURA ASSICURATIVA HA UN COSTO FISSO E UN TOTALE TRASFERIMENTO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ontserrat-Bold"/>
                <a:ea typeface="+mn-ea"/>
                <a:cs typeface="+mn-cs"/>
              </a:rPr>
              <a:t>DEL RISCHIO ALL’ASSICURATORE</a:t>
            </a:r>
            <a:endParaRPr kumimoji="0" lang="it-IT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20294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7A8315-87BF-4007-0FEE-0231BAF88D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889B02F0-E222-1C39-13A6-B52ABEB33246}"/>
              </a:ext>
            </a:extLst>
          </p:cNvPr>
          <p:cNvSpPr txBox="1"/>
          <p:nvPr/>
        </p:nvSpPr>
        <p:spPr>
          <a:xfrm>
            <a:off x="118533" y="119743"/>
            <a:ext cx="1185333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ontserrat-Bold"/>
                <a:ea typeface="+mn-ea"/>
                <a:cs typeface="+mn-cs"/>
              </a:rPr>
              <a:t>LE ANALOGHE MISURE HANNO DEI REQUISITI MINIMI CHE NON POSSONO ESSERE DEROGATI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2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ontserrat-BoldItalic"/>
                <a:ea typeface="+mn-ea"/>
                <a:cs typeface="+mn-cs"/>
              </a:rPr>
              <a:t>(In passato veniva chiamata autoassicurazione)</a:t>
            </a:r>
            <a:endParaRPr kumimoji="0" lang="it-IT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FCBC6DBE-33E3-0A1C-65BB-3A131DD3036D}"/>
              </a:ext>
            </a:extLst>
          </p:cNvPr>
          <p:cNvSpPr txBox="1"/>
          <p:nvPr/>
        </p:nvSpPr>
        <p:spPr>
          <a:xfrm>
            <a:off x="220133" y="1844611"/>
            <a:ext cx="11774312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800" b="1" i="0" u="none" strike="noStrike" kern="1200" cap="none" spc="0" normalizeH="0" baseline="0" noProof="0" dirty="0">
                <a:ln>
                  <a:noFill/>
                </a:ln>
                <a:solidFill>
                  <a:srgbClr val="000064"/>
                </a:solidFill>
                <a:effectLst/>
                <a:uLnTx/>
                <a:uFillTx/>
                <a:latin typeface="Montserrat-Bold"/>
                <a:ea typeface="+mn-ea"/>
                <a:cs typeface="+mn-cs"/>
              </a:rPr>
              <a:t>Tale scelta dovrà essere motivata da delibera approvata dal vertice della struttura.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0" i="1" u="none" strike="noStrike" kern="1200" cap="none" spc="0" normalizeH="0" baseline="0" noProof="0" dirty="0">
                <a:ln>
                  <a:noFill/>
                </a:ln>
                <a:solidFill>
                  <a:srgbClr val="000064"/>
                </a:solidFill>
                <a:effectLst/>
                <a:uLnTx/>
                <a:uFillTx/>
                <a:latin typeface="Montserrat-Italic"/>
                <a:ea typeface="+mn-ea"/>
                <a:cs typeface="+mn-cs"/>
              </a:rPr>
              <a:t>L’importo di questa alternativa avrà anch’essa dei costi fissi previsti dalle attività non derogabili del Decreto che prevede le seguenti competenze minime obbligatorie che potranno essere interne o esternalizzate a professionisti o società incaricate: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000" b="1" i="0" u="none" strike="noStrike" kern="1200" cap="none" spc="0" normalizeH="0" baseline="0" noProof="0" dirty="0">
                <a:ln>
                  <a:noFill/>
                </a:ln>
                <a:solidFill>
                  <a:srgbClr val="000064"/>
                </a:solidFill>
                <a:effectLst/>
                <a:uLnTx/>
                <a:uFillTx/>
                <a:latin typeface="Montserrat-Bold"/>
                <a:ea typeface="+mn-ea"/>
                <a:cs typeface="+mn-cs"/>
              </a:rPr>
              <a:t>Medico Legale - Perito </a:t>
            </a:r>
            <a:r>
              <a:rPr kumimoji="0" lang="it-IT" sz="2000" b="1" i="1" u="none" strike="noStrike" kern="1200" cap="none" spc="0" normalizeH="0" baseline="0" noProof="0" dirty="0">
                <a:ln>
                  <a:noFill/>
                </a:ln>
                <a:solidFill>
                  <a:srgbClr val="000064"/>
                </a:solidFill>
                <a:effectLst/>
                <a:uLnTx/>
                <a:uFillTx/>
                <a:latin typeface="Montserrat-BoldItalic"/>
                <a:ea typeface="+mn-ea"/>
                <a:cs typeface="+mn-cs"/>
              </a:rPr>
              <a:t>(«</a:t>
            </a:r>
            <a:r>
              <a:rPr kumimoji="0" lang="it-IT" sz="2000" b="1" i="1" u="none" strike="noStrike" kern="1200" cap="none" spc="0" normalizeH="0" baseline="0" noProof="0" dirty="0" err="1">
                <a:ln>
                  <a:noFill/>
                </a:ln>
                <a:solidFill>
                  <a:srgbClr val="000064"/>
                </a:solidFill>
                <a:effectLst/>
                <a:uLnTx/>
                <a:uFillTx/>
                <a:latin typeface="Montserrat-BoldItalic"/>
                <a:ea typeface="+mn-ea"/>
                <a:cs typeface="+mn-cs"/>
              </a:rPr>
              <a:t>loss</a:t>
            </a:r>
            <a:r>
              <a:rPr kumimoji="0" lang="it-IT" sz="2000" b="1" i="1" u="none" strike="noStrike" kern="1200" cap="none" spc="0" normalizeH="0" baseline="0" noProof="0" dirty="0">
                <a:ln>
                  <a:noFill/>
                </a:ln>
                <a:solidFill>
                  <a:srgbClr val="000064"/>
                </a:solidFill>
                <a:effectLst/>
                <a:uLnTx/>
                <a:uFillTx/>
                <a:latin typeface="Montserrat-BoldItalic"/>
                <a:ea typeface="+mn-ea"/>
                <a:cs typeface="+mn-cs"/>
              </a:rPr>
              <a:t> </a:t>
            </a:r>
            <a:r>
              <a:rPr kumimoji="0" lang="it-IT" sz="2000" b="1" i="1" u="none" strike="noStrike" kern="1200" cap="none" spc="0" normalizeH="0" baseline="0" noProof="0" dirty="0" err="1">
                <a:ln>
                  <a:noFill/>
                </a:ln>
                <a:solidFill>
                  <a:srgbClr val="000064"/>
                </a:solidFill>
                <a:effectLst/>
                <a:uLnTx/>
                <a:uFillTx/>
                <a:latin typeface="Montserrat-BoldItalic"/>
                <a:ea typeface="+mn-ea"/>
                <a:cs typeface="+mn-cs"/>
              </a:rPr>
              <a:t>adjuster</a:t>
            </a:r>
            <a:r>
              <a:rPr kumimoji="0" lang="it-IT" sz="2000" b="1" i="1" u="none" strike="noStrike" kern="1200" cap="none" spc="0" normalizeH="0" baseline="0" noProof="0" dirty="0">
                <a:ln>
                  <a:noFill/>
                </a:ln>
                <a:solidFill>
                  <a:srgbClr val="000064"/>
                </a:solidFill>
                <a:effectLst/>
                <a:uLnTx/>
                <a:uFillTx/>
                <a:latin typeface="Montserrat-BoldItalic"/>
                <a:ea typeface="+mn-ea"/>
                <a:cs typeface="+mn-cs"/>
              </a:rPr>
              <a:t>») – </a:t>
            </a:r>
            <a:r>
              <a:rPr kumimoji="0" lang="it-IT" sz="2000" b="1" i="0" u="none" strike="noStrike" kern="1200" cap="none" spc="0" normalizeH="0" baseline="0" noProof="0" dirty="0">
                <a:ln>
                  <a:noFill/>
                </a:ln>
                <a:solidFill>
                  <a:srgbClr val="000064"/>
                </a:solidFill>
                <a:effectLst/>
                <a:uLnTx/>
                <a:uFillTx/>
                <a:latin typeface="Montserrat-Bold"/>
                <a:ea typeface="+mn-ea"/>
                <a:cs typeface="+mn-cs"/>
              </a:rPr>
              <a:t>Avvocato - Risk manager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000" b="1" i="0" u="none" strike="noStrike" kern="1200" cap="none" spc="0" normalizeH="0" baseline="0" noProof="0" dirty="0">
                <a:ln>
                  <a:noFill/>
                </a:ln>
                <a:solidFill>
                  <a:srgbClr val="000064"/>
                </a:solidFill>
                <a:effectLst/>
                <a:uLnTx/>
                <a:uFillTx/>
                <a:latin typeface="Montserrat-Bold"/>
                <a:ea typeface="+mn-ea"/>
                <a:cs typeface="+mn-cs"/>
              </a:rPr>
              <a:t>Revisore contabile per rilascio certificazione di sufficienza dei fondi accantonati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400" b="1" i="0" u="none" strike="noStrike" kern="1200" cap="none" spc="0" normalizeH="0" baseline="0" noProof="0" dirty="0">
                <a:ln>
                  <a:noFill/>
                </a:ln>
                <a:solidFill>
                  <a:srgbClr val="000064"/>
                </a:solidFill>
                <a:effectLst/>
                <a:uLnTx/>
                <a:uFillTx/>
                <a:latin typeface="Montserrat-Bold"/>
                <a:ea typeface="+mn-ea"/>
                <a:cs typeface="+mn-cs"/>
              </a:rPr>
              <a:t>A questi costi fissi indipendenti dalle Liquidazioni dei danni dovranno essere attivati due Fondi a tutela dei pazienti.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A7C385C0-8453-69FB-E707-6C149E32291E}"/>
              </a:ext>
            </a:extLst>
          </p:cNvPr>
          <p:cNvSpPr txBox="1"/>
          <p:nvPr/>
        </p:nvSpPr>
        <p:spPr>
          <a:xfrm>
            <a:off x="197555" y="4901235"/>
            <a:ext cx="11774312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200" b="1" i="0" u="none" strike="noStrike" kern="1200" cap="none" spc="0" normalizeH="0" baseline="0" noProof="0" dirty="0">
                <a:ln>
                  <a:noFill/>
                </a:ln>
                <a:solidFill>
                  <a:srgbClr val="000064"/>
                </a:solidFill>
                <a:effectLst/>
                <a:uLnTx/>
                <a:uFillTx/>
                <a:latin typeface="Montserrat-Bold"/>
                <a:ea typeface="+mn-ea"/>
                <a:cs typeface="+mn-cs"/>
              </a:rPr>
              <a:t>Fondo Rischi e un Fondo Riserva sinistri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0" i="1" u="none" strike="noStrike" kern="1200" cap="none" spc="0" normalizeH="0" baseline="0" noProof="0" dirty="0">
                <a:ln>
                  <a:noFill/>
                </a:ln>
                <a:solidFill>
                  <a:srgbClr val="000064"/>
                </a:solidFill>
                <a:effectLst/>
                <a:uLnTx/>
                <a:uFillTx/>
                <a:latin typeface="Montserrat-Italic"/>
                <a:ea typeface="+mn-ea"/>
                <a:cs typeface="+mn-cs"/>
              </a:rPr>
              <a:t>In aggiunta potranno esserci costi molto variabili in caso di sinistri che rimarranno a totale carico della Struttura in aggiunta agli importi fissi</a:t>
            </a:r>
          </a:p>
        </p:txBody>
      </p:sp>
    </p:spTree>
    <p:extLst>
      <p:ext uri="{BB962C8B-B14F-4D97-AF65-F5344CB8AC3E}">
        <p14:creationId xmlns:p14="http://schemas.microsoft.com/office/powerpoint/2010/main" val="10800367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08A079-B35A-98D7-454C-58D4F0F06B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A20E02F9-DD79-CE78-66A7-EE9379FCF9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558" y="462845"/>
            <a:ext cx="11645397" cy="6052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89689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EC09F7-B6E0-C091-00E8-490F371284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C119408D-7761-00E8-2518-4A6BFA25C5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111" y="304458"/>
            <a:ext cx="11557778" cy="5052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57362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7534D8-A576-CF17-915D-073FA71961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80299FC7-7429-E5CA-A80D-2D55097711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715" y="1073732"/>
            <a:ext cx="11842570" cy="4119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61658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148C28-D9BE-D9A4-CBD0-C2C40844B6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E0B72AD8-ED4E-EFA3-9594-E330D861C2B6}"/>
              </a:ext>
            </a:extLst>
          </p:cNvPr>
          <p:cNvSpPr txBox="1"/>
          <p:nvPr/>
        </p:nvSpPr>
        <p:spPr>
          <a:xfrm>
            <a:off x="282224" y="447554"/>
            <a:ext cx="11345332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800" b="1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ontserrat-BoldItalic"/>
                <a:ea typeface="+mn-ea"/>
                <a:cs typeface="+mn-cs"/>
              </a:rPr>
              <a:t>«Le competenze specialistiche e l’esperienza assicurativa a fianco delle Strutture Sanitarie potranno fare la differenza con soluzioni intermedie di  bilanciamento tra autonoma gestione e/o totale copertura assicurativa»</a:t>
            </a:r>
            <a:endParaRPr kumimoji="0" lang="it-IT" sz="4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121088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633DC8-BCE7-22C3-1687-3B96937BCF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9DAA560C-A28A-F33C-703E-337551FF85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438" y="5222614"/>
            <a:ext cx="4618678" cy="1442905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92E9855E-FD38-D0C7-D8BF-264D1012D6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7897" y="3297438"/>
            <a:ext cx="5503464" cy="1870727"/>
          </a:xfrm>
          <a:prstGeom prst="rect">
            <a:avLst/>
          </a:prstGeom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F3298A49-4387-7284-D302-987F5B14BE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438" y="1252909"/>
            <a:ext cx="4043324" cy="1820800"/>
          </a:xfrm>
          <a:prstGeom prst="rect">
            <a:avLst/>
          </a:prstGeom>
        </p:spPr>
      </p:pic>
      <p:pic>
        <p:nvPicPr>
          <p:cNvPr id="13" name="Immagine 12">
            <a:extLst>
              <a:ext uri="{FF2B5EF4-FFF2-40B4-BE49-F238E27FC236}">
                <a16:creationId xmlns:a16="http://schemas.microsoft.com/office/drawing/2014/main" id="{8B9E9B2E-2289-A3ED-2B8E-F3E8B08E8B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8920" y="5566744"/>
            <a:ext cx="3339642" cy="1427944"/>
          </a:xfrm>
          <a:prstGeom prst="rect">
            <a:avLst/>
          </a:prstGeom>
        </p:spPr>
      </p:pic>
      <p:pic>
        <p:nvPicPr>
          <p:cNvPr id="1026" name="Picture 2" descr="marchio compagnia di assicurazioni assicuratrice milanese">
            <a:extLst>
              <a:ext uri="{FF2B5EF4-FFF2-40B4-BE49-F238E27FC236}">
                <a16:creationId xmlns:a16="http://schemas.microsoft.com/office/drawing/2014/main" id="{5149B9A1-60F3-4602-66C1-453E4B0C1E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498" y="1154415"/>
            <a:ext cx="2121219" cy="2121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ogo di DUAL Italia">
            <a:extLst>
              <a:ext uri="{FF2B5EF4-FFF2-40B4-BE49-F238E27FC236}">
                <a16:creationId xmlns:a16="http://schemas.microsoft.com/office/drawing/2014/main" id="{2B65C53F-6E0A-F0C6-8BA0-7B15C30CBD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2600" y="3302653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D08825D2-553B-052A-4488-256B46C194E8}"/>
              </a:ext>
            </a:extLst>
          </p:cNvPr>
          <p:cNvSpPr txBox="1"/>
          <p:nvPr/>
        </p:nvSpPr>
        <p:spPr>
          <a:xfrm>
            <a:off x="173806" y="5216"/>
            <a:ext cx="11844387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000" b="1" i="0" u="none" strike="noStrike" kern="1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Aptos" panose="020B0004020202020204" pitchFamily="34" charset="0"/>
                <a:cs typeface="Arial" panose="020B0604020202020204" pitchFamily="34" charset="0"/>
              </a:rPr>
              <a:t>Quali sono le compagnie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000" b="1" i="0" u="none" strike="noStrike" kern="1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presenti in questo «mercato»?</a:t>
            </a:r>
            <a:endParaRPr kumimoji="0" lang="it-IT" sz="4800" b="1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772679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C75575-CFD0-D720-99C4-E5F4A6564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>
            <a:extLst>
              <a:ext uri="{FF2B5EF4-FFF2-40B4-BE49-F238E27FC236}">
                <a16:creationId xmlns:a16="http://schemas.microsoft.com/office/drawing/2014/main" id="{A6BE7629-C281-AE9F-C56A-56B0FFF610D7}"/>
              </a:ext>
            </a:extLst>
          </p:cNvPr>
          <p:cNvSpPr txBox="1"/>
          <p:nvPr/>
        </p:nvSpPr>
        <p:spPr>
          <a:xfrm>
            <a:off x="133288" y="1309827"/>
            <a:ext cx="11572568" cy="53737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it-IT" sz="4000" b="1" dirty="0">
                <a:solidFill>
                  <a:srgbClr val="002060"/>
                </a:solidFill>
                <a:latin typeface="Arial "/>
              </a:rPr>
              <a:t>Una copertura adeguata al Decreto Attuativo della Legge 24/2017 (Legge Gelli)</a:t>
            </a:r>
          </a:p>
          <a:p>
            <a:pPr marL="285750" indent="-285750" algn="just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it-IT" sz="1400" b="1" dirty="0">
              <a:solidFill>
                <a:srgbClr val="002060"/>
              </a:solidFill>
              <a:latin typeface="Arial "/>
            </a:endParaRPr>
          </a:p>
          <a:p>
            <a:pPr marL="285750" indent="-285750" algn="just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it-IT" sz="4000" b="1" dirty="0">
                <a:solidFill>
                  <a:srgbClr val="002060"/>
                </a:solidFill>
                <a:latin typeface="Arial "/>
              </a:rPr>
              <a:t>Premi competitivi </a:t>
            </a:r>
            <a:r>
              <a:rPr lang="it-IT" sz="4000" b="1" dirty="0">
                <a:solidFill>
                  <a:srgbClr val="FF0000"/>
                </a:solidFill>
                <a:latin typeface="Arial "/>
              </a:rPr>
              <a:t>e condizioni ampie </a:t>
            </a: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endParaRPr lang="it-IT" sz="1400" b="1" dirty="0">
              <a:solidFill>
                <a:srgbClr val="002060"/>
              </a:solidFill>
              <a:latin typeface="Arial "/>
            </a:endParaRPr>
          </a:p>
          <a:p>
            <a:pPr marL="285750" indent="-285750" algn="just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it-IT" sz="4000" b="1" dirty="0">
                <a:solidFill>
                  <a:srgbClr val="002060"/>
                </a:solidFill>
                <a:latin typeface="Arial "/>
              </a:rPr>
              <a:t>L’adeguamento della propria posizione </a:t>
            </a:r>
            <a:br>
              <a:rPr lang="it-IT" sz="4000" b="1" dirty="0">
                <a:solidFill>
                  <a:srgbClr val="002060"/>
                </a:solidFill>
                <a:latin typeface="Arial "/>
              </a:rPr>
            </a:br>
            <a:r>
              <a:rPr lang="it-IT" sz="4000" b="1" dirty="0">
                <a:solidFill>
                  <a:srgbClr val="002060"/>
                </a:solidFill>
                <a:latin typeface="Arial "/>
              </a:rPr>
              <a:t> assicurativa a tutta la nuova normativa </a:t>
            </a:r>
          </a:p>
          <a:p>
            <a:pPr marL="285750" indent="-285750" algn="just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it-IT" sz="4000" b="1" dirty="0">
                <a:solidFill>
                  <a:srgbClr val="002060"/>
                </a:solidFill>
                <a:latin typeface="Arial "/>
              </a:rPr>
              <a:t>La copertura di tutta l’attività esercitata</a:t>
            </a:r>
          </a:p>
          <a:p>
            <a:pPr marL="285750" indent="-285750" algn="just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it-IT" sz="4000" b="1" dirty="0">
                <a:solidFill>
                  <a:srgbClr val="002060"/>
                </a:solidFill>
                <a:latin typeface="Arial "/>
              </a:rPr>
              <a:t>L’emissione della polizza anche in caso di pregressi sinistri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1DCEAE49-A0B1-94A0-D9C8-787D411C92DA}"/>
              </a:ext>
            </a:extLst>
          </p:cNvPr>
          <p:cNvSpPr txBox="1"/>
          <p:nvPr/>
        </p:nvSpPr>
        <p:spPr>
          <a:xfrm>
            <a:off x="707922" y="174394"/>
            <a:ext cx="104233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7200" b="1" kern="100" dirty="0">
                <a:solidFill>
                  <a:srgbClr val="FF0000"/>
                </a:solidFill>
                <a:latin typeface="Tahoma" panose="020B0604030504040204" pitchFamily="34" charset="0"/>
                <a:cs typeface="Arial" panose="020B0604020202020204" pitchFamily="34" charset="0"/>
              </a:rPr>
              <a:t>COSA OTTENERE</a:t>
            </a:r>
            <a:endParaRPr lang="it-IT" sz="7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233629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33A89E-B570-A42D-2C58-88B3A8B340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33E6AC93-97E3-E233-0C5F-BA6AB2B384F6}"/>
              </a:ext>
            </a:extLst>
          </p:cNvPr>
          <p:cNvSpPr txBox="1"/>
          <p:nvPr/>
        </p:nvSpPr>
        <p:spPr>
          <a:xfrm>
            <a:off x="410220" y="639097"/>
            <a:ext cx="1099793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7200" b="1" kern="100" dirty="0">
                <a:solidFill>
                  <a:srgbClr val="FF0000"/>
                </a:solidFill>
                <a:latin typeface="Tahoma" panose="020B0604030504040204" pitchFamily="34" charset="0"/>
                <a:cs typeface="Arial" panose="020B0604020202020204" pitchFamily="34" charset="0"/>
              </a:rPr>
              <a:t>ENTRO QUANDO ADEGUARE LA POLIZZA</a:t>
            </a:r>
            <a:endParaRPr lang="it-IT" sz="7200" dirty="0">
              <a:solidFill>
                <a:srgbClr val="FF0000"/>
              </a:solidFill>
            </a:endParaRP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CC36C3C7-6353-0D60-3D93-1070F14D48AC}"/>
              </a:ext>
            </a:extLst>
          </p:cNvPr>
          <p:cNvSpPr txBox="1"/>
          <p:nvPr/>
        </p:nvSpPr>
        <p:spPr>
          <a:xfrm>
            <a:off x="410220" y="3826884"/>
            <a:ext cx="11572568" cy="19082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it-IT" sz="4000" b="1" dirty="0">
                <a:solidFill>
                  <a:srgbClr val="002060"/>
                </a:solidFill>
                <a:latin typeface="Arial "/>
              </a:rPr>
              <a:t>Il prima possibile la scadenza è passata</a:t>
            </a: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it-IT" sz="4000" b="1" dirty="0">
                <a:solidFill>
                  <a:srgbClr val="002060"/>
                </a:solidFill>
                <a:latin typeface="Arial "/>
              </a:rPr>
              <a:t>era il 1° marzo 2026</a:t>
            </a:r>
          </a:p>
          <a:p>
            <a:pPr marL="285750" indent="-285750" algn="just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it-IT" sz="4000" b="1" dirty="0">
              <a:solidFill>
                <a:srgbClr val="002060"/>
              </a:solidFill>
              <a:latin typeface="Arial "/>
            </a:endParaRPr>
          </a:p>
        </p:txBody>
      </p:sp>
    </p:spTree>
    <p:extLst>
      <p:ext uri="{BB962C8B-B14F-4D97-AF65-F5344CB8AC3E}">
        <p14:creationId xmlns:p14="http://schemas.microsoft.com/office/powerpoint/2010/main" val="198808329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2D784D-CE9B-D089-2716-C9431A679E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771B4760-97C7-23C9-6B00-C665227D8C55}"/>
              </a:ext>
            </a:extLst>
          </p:cNvPr>
          <p:cNvSpPr txBox="1"/>
          <p:nvPr/>
        </p:nvSpPr>
        <p:spPr>
          <a:xfrm>
            <a:off x="147484" y="335845"/>
            <a:ext cx="12044516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3600" b="1" kern="100" dirty="0">
                <a:solidFill>
                  <a:srgbClr val="FF0000"/>
                </a:solidFill>
                <a:latin typeface="Tahoma" panose="020B0604030504040204" pitchFamily="34" charset="0"/>
                <a:cs typeface="Arial" panose="020B0604020202020204" pitchFamily="34" charset="0"/>
              </a:rPr>
              <a:t>Per Medici con le seguenti attività</a:t>
            </a:r>
            <a:endParaRPr lang="it-IT" sz="3600" b="1" dirty="0">
              <a:solidFill>
                <a:srgbClr val="FF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sz="3600" b="1" dirty="0">
                <a:solidFill>
                  <a:srgbClr val="FF0000"/>
                </a:solidFill>
              </a:rPr>
              <a:t>Giovane medico non specialista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sz="3600" b="1" dirty="0">
                <a:solidFill>
                  <a:srgbClr val="FF0000"/>
                </a:solidFill>
              </a:rPr>
              <a:t>Medico specializzando </a:t>
            </a:r>
            <a:r>
              <a:rPr lang="it-IT" sz="3200" b="1" dirty="0">
                <a:solidFill>
                  <a:srgbClr val="FF0000"/>
                </a:solidFill>
              </a:rPr>
              <a:t>(comprese specializzazioni chirurgiche) </a:t>
            </a:r>
            <a:endParaRPr lang="it-IT" sz="3600" b="1" dirty="0">
              <a:solidFill>
                <a:srgbClr val="FF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sz="3600" b="1" dirty="0">
                <a:solidFill>
                  <a:srgbClr val="FF0000"/>
                </a:solidFill>
              </a:rPr>
              <a:t>Medico di medicina generale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sz="3600" b="1" dirty="0">
                <a:solidFill>
                  <a:srgbClr val="FF0000"/>
                </a:solidFill>
              </a:rPr>
              <a:t>Medico di famiglia - attività per conto SSN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sz="3600" b="1" dirty="0">
                <a:solidFill>
                  <a:srgbClr val="FF0000"/>
                </a:solidFill>
              </a:rPr>
              <a:t>Pediatra di libera scelta - attività per conto SSN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sz="3600" b="1" dirty="0">
                <a:solidFill>
                  <a:srgbClr val="FF0000"/>
                </a:solidFill>
              </a:rPr>
              <a:t>Medico abilitato non specialista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sz="3600" b="1" dirty="0">
                <a:solidFill>
                  <a:srgbClr val="FF0000"/>
                </a:solidFill>
              </a:rPr>
              <a:t>Medico di continuità - attività per conto SSN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sz="3600" b="1" dirty="0">
                <a:solidFill>
                  <a:srgbClr val="FF0000"/>
                </a:solidFill>
              </a:rPr>
              <a:t>Medicina termale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sz="3600" b="1" dirty="0">
                <a:solidFill>
                  <a:srgbClr val="FF0000"/>
                </a:solidFill>
              </a:rPr>
              <a:t>Medicine non convenzionali e osteopatiche – agopuntura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it-IT" sz="3600" b="1" dirty="0">
                <a:solidFill>
                  <a:srgbClr val="FF0000"/>
                </a:solidFill>
              </a:rPr>
              <a:t>Scienze dell’alimentazione</a:t>
            </a:r>
          </a:p>
        </p:txBody>
      </p:sp>
    </p:spTree>
    <p:extLst>
      <p:ext uri="{BB962C8B-B14F-4D97-AF65-F5344CB8AC3E}">
        <p14:creationId xmlns:p14="http://schemas.microsoft.com/office/powerpoint/2010/main" val="96166242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1812AC-EF4B-4E30-4560-B16E79A01D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3213F73A-1CFA-3CA7-A984-C0BBC9C2212A}"/>
              </a:ext>
            </a:extLst>
          </p:cNvPr>
          <p:cNvSpPr txBox="1"/>
          <p:nvPr/>
        </p:nvSpPr>
        <p:spPr>
          <a:xfrm>
            <a:off x="597033" y="0"/>
            <a:ext cx="10997934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6600" b="1" kern="100" dirty="0">
                <a:solidFill>
                  <a:srgbClr val="FF0000"/>
                </a:solidFill>
                <a:latin typeface="Tahoma" panose="020B0604030504040204" pitchFamily="34" charset="0"/>
                <a:cs typeface="Arial" panose="020B0604020202020204" pitchFamily="34" charset="0"/>
              </a:rPr>
              <a:t>QUALI SONO LE CARATTERISTICHE DI UNA POLIZZA ADEGUATA</a:t>
            </a:r>
            <a:endParaRPr lang="it-IT" sz="6600" dirty="0">
              <a:solidFill>
                <a:srgbClr val="FF0000"/>
              </a:solidFill>
            </a:endParaRP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E1463873-2A8C-4717-43ED-19C7A1DD2BC6}"/>
              </a:ext>
            </a:extLst>
          </p:cNvPr>
          <p:cNvSpPr txBox="1"/>
          <p:nvPr/>
        </p:nvSpPr>
        <p:spPr>
          <a:xfrm>
            <a:off x="508542" y="3345054"/>
            <a:ext cx="11174915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it-IT" sz="4000" b="1" dirty="0">
                <a:solidFill>
                  <a:srgbClr val="002060"/>
                </a:solidFill>
                <a:latin typeface="Arial "/>
              </a:rPr>
              <a:t>Massimale</a:t>
            </a: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it-IT" sz="4000" b="1" dirty="0">
                <a:solidFill>
                  <a:srgbClr val="002060"/>
                </a:solidFill>
                <a:latin typeface="Arial "/>
              </a:rPr>
              <a:t>1.000.000 € per sinistro 3.000.000 € per anno</a:t>
            </a: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it-IT" sz="4000" b="1" dirty="0">
                <a:solidFill>
                  <a:srgbClr val="002060"/>
                </a:solidFill>
                <a:latin typeface="Arial "/>
              </a:rPr>
              <a:t>Retroattività 10</a:t>
            </a: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it-IT" sz="4000" b="1" dirty="0">
                <a:solidFill>
                  <a:srgbClr val="002060"/>
                </a:solidFill>
                <a:latin typeface="Arial "/>
              </a:rPr>
              <a:t>Responsabilità Solidale</a:t>
            </a: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it-IT" sz="4000" b="1" dirty="0">
                <a:solidFill>
                  <a:srgbClr val="002060"/>
                </a:solidFill>
                <a:latin typeface="Arial "/>
              </a:rPr>
              <a:t>Azione diretta</a:t>
            </a:r>
            <a:endParaRPr lang="it-IT" sz="2400" b="1" dirty="0">
              <a:solidFill>
                <a:srgbClr val="002060"/>
              </a:solidFill>
              <a:latin typeface="Arial "/>
            </a:endParaRPr>
          </a:p>
        </p:txBody>
      </p:sp>
    </p:spTree>
    <p:extLst>
      <p:ext uri="{BB962C8B-B14F-4D97-AF65-F5344CB8AC3E}">
        <p14:creationId xmlns:p14="http://schemas.microsoft.com/office/powerpoint/2010/main" val="419515917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6AD628-9761-34D8-9FB2-9BF3366938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408FEF45-A366-1674-709A-C30203727481}"/>
              </a:ext>
            </a:extLst>
          </p:cNvPr>
          <p:cNvSpPr txBox="1"/>
          <p:nvPr/>
        </p:nvSpPr>
        <p:spPr>
          <a:xfrm>
            <a:off x="206477" y="200231"/>
            <a:ext cx="11985523" cy="65494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40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Massimale 2.000.000 € per sinistro</a:t>
            </a:r>
          </a:p>
          <a:p>
            <a:r>
              <a:rPr lang="it-IT" sz="40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Massimale 6.000.000 € per anno</a:t>
            </a:r>
          </a:p>
          <a:p>
            <a:r>
              <a:rPr lang="it-IT" sz="40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Retroattività 10 anni </a:t>
            </a:r>
          </a:p>
          <a:p>
            <a:endParaRPr lang="it-IT" sz="1600" dirty="0"/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it-IT" sz="32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Nessuno scoperto nessuna franchigia</a:t>
            </a: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it-IT" sz="32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Responsabilità Solidale - Azione diretta</a:t>
            </a:r>
          </a:p>
          <a:p>
            <a:r>
              <a:rPr lang="it-IT" sz="4800" b="1" dirty="0">
                <a:solidFill>
                  <a:srgbClr val="FF0000"/>
                </a:solidFill>
              </a:rPr>
              <a:t>Premio annuo € ________,00 </a:t>
            </a:r>
            <a:r>
              <a:rPr lang="it-IT" sz="3600" b="1" dirty="0">
                <a:solidFill>
                  <a:srgbClr val="FF0000"/>
                </a:solidFill>
              </a:rPr>
              <a:t>quanto deve costare</a:t>
            </a:r>
            <a:endParaRPr lang="it-IT" sz="4800" b="1" dirty="0">
              <a:solidFill>
                <a:srgbClr val="FF0000"/>
              </a:solidFill>
            </a:endParaRPr>
          </a:p>
          <a:p>
            <a:r>
              <a:rPr lang="it-IT" sz="2800" dirty="0">
                <a:solidFill>
                  <a:srgbClr val="002060"/>
                </a:solidFill>
              </a:rPr>
              <a:t>Indipendentemente dall’Attività assicurata selezionata dall’Assicurato per la garanzia Responsabilità Civile professionale svolta in regime di Libera Professione, il prodotto copre la responsabilità per Colpa Grave relativamente a tutte le attività, anche chirurgiche, svolte dall’Assicurato per conto di una Struttura Pubblica o Privata, incluso il Pronto Soccorso e il 118, nonché l’attività svolta nell’ambito delle Scuola di Specializzazione anche di area chirurgica.</a:t>
            </a:r>
            <a:endParaRPr lang="it-IT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32690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AC147D-612C-F3EF-E183-1110D93A0C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50F7C0C9-1BD8-6522-0F8D-C44BF971AC08}"/>
              </a:ext>
            </a:extLst>
          </p:cNvPr>
          <p:cNvSpPr txBox="1"/>
          <p:nvPr/>
        </p:nvSpPr>
        <p:spPr>
          <a:xfrm>
            <a:off x="78659" y="0"/>
            <a:ext cx="12005186" cy="68880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3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Massimale 2.000.000 € per sinistro</a:t>
            </a:r>
          </a:p>
          <a:p>
            <a:r>
              <a:rPr lang="it-IT" sz="3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Massimale 6.000.000 € per anno</a:t>
            </a:r>
          </a:p>
          <a:p>
            <a:r>
              <a:rPr lang="it-IT" sz="36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Retroattività 10 anni </a:t>
            </a:r>
          </a:p>
          <a:p>
            <a:endParaRPr lang="it-IT" sz="1600" dirty="0"/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it-IT" sz="32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Nessuno scoperto nessuna franchigia</a:t>
            </a: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it-IT" sz="32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Responsabilità Solidale - Azione diretta</a:t>
            </a:r>
          </a:p>
          <a:p>
            <a:r>
              <a:rPr lang="it-IT" sz="5400" b="1" dirty="0">
                <a:solidFill>
                  <a:srgbClr val="FF0000"/>
                </a:solidFill>
              </a:rPr>
              <a:t>Premio annuo € 375,00</a:t>
            </a:r>
          </a:p>
          <a:p>
            <a:r>
              <a:rPr lang="it-IT" sz="2800" dirty="0">
                <a:solidFill>
                  <a:srgbClr val="002060"/>
                </a:solidFill>
              </a:rPr>
              <a:t>Indipendentemente dall’Attività assicurata selezionata dall’Assicurato per la garanzia Responsabilità Civile professionale svolta in regime di Libera Professione, il prodotto copre la responsabilità per Colpa Grave relativamente a tutte le attività, anche chirurgiche, svolte dall’Assicurato per conto di una Struttura Pubblica o Privata, incluso il Pronto Soccorso e il 118, nonché l’attività svolta nell’ambito delle Scuola di Specializzazione anche di area chirurgica.</a:t>
            </a:r>
          </a:p>
          <a:p>
            <a:r>
              <a:rPr lang="it-IT" sz="2800" dirty="0">
                <a:solidFill>
                  <a:srgbClr val="002060"/>
                </a:solidFill>
              </a:rPr>
              <a:t>Tariffa valida in assenza di sinistri negli ultimi 5 anni</a:t>
            </a:r>
            <a:endParaRPr lang="it-IT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267716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D61B28-E50E-51C0-4C6F-97F64003FE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11E7B92D-E7A4-4741-BC3F-90B197A1D5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9849" y="-88490"/>
            <a:ext cx="6049016" cy="6823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76668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991B7C-E6CA-4099-8B70-A04A521369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E3355964-CCA1-A8CA-6BB9-6FFF5A9B6860}"/>
              </a:ext>
            </a:extLst>
          </p:cNvPr>
          <p:cNvSpPr txBox="1"/>
          <p:nvPr/>
        </p:nvSpPr>
        <p:spPr>
          <a:xfrm>
            <a:off x="668592" y="603354"/>
            <a:ext cx="104233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7200" b="1" kern="100" dirty="0">
                <a:solidFill>
                  <a:srgbClr val="FF0000"/>
                </a:solidFill>
                <a:latin typeface="Tahoma" panose="020B0604030504040204" pitchFamily="34" charset="0"/>
                <a:cs typeface="Arial" panose="020B0604020202020204" pitchFamily="34" charset="0"/>
              </a:rPr>
              <a:t>ODONTOIATRI </a:t>
            </a:r>
          </a:p>
          <a:p>
            <a:pPr algn="ctr"/>
            <a:r>
              <a:rPr lang="it-IT" sz="7200" b="1" kern="100" dirty="0">
                <a:solidFill>
                  <a:srgbClr val="FF0000"/>
                </a:solidFill>
                <a:latin typeface="Tahoma" panose="020B0604030504040204" pitchFamily="34" charset="0"/>
                <a:cs typeface="Arial" panose="020B0604020202020204" pitchFamily="34" charset="0"/>
              </a:rPr>
              <a:t>E MEDICI DENTISTI</a:t>
            </a:r>
          </a:p>
          <a:p>
            <a:pPr algn="ctr"/>
            <a:r>
              <a:rPr lang="it-IT" sz="7200" b="1" kern="100" dirty="0">
                <a:solidFill>
                  <a:srgbClr val="FF0000"/>
                </a:solidFill>
                <a:latin typeface="Tahoma" panose="020B0604030504040204" pitchFamily="34" charset="0"/>
                <a:cs typeface="Arial" panose="020B0604020202020204" pitchFamily="34" charset="0"/>
              </a:rPr>
              <a:t>LIBERI PROFESSIONISTI</a:t>
            </a:r>
            <a:endParaRPr lang="it-IT" sz="7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97055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5101DE64-D172-9910-52C0-E1DA835B11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807" y="2035278"/>
            <a:ext cx="11876386" cy="1848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87526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54E022-9B68-CDB9-4EFD-6C67780905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F8C97BA5-AE4C-4A11-4730-4B5B961306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8569" y="0"/>
            <a:ext cx="6277779" cy="6814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13500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88BEB6-D502-94A2-4BA9-2269C71FD7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53F25ACE-BED8-6CE2-6420-D668C0D6E1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092" y="1401097"/>
            <a:ext cx="11989815" cy="5456903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99C64C08-A111-46FA-DA09-94AE7043A2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0477" y="0"/>
            <a:ext cx="8347587" cy="1299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91892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61B99B-545C-D934-5D48-059EEBF1F4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>
            <a:extLst>
              <a:ext uri="{FF2B5EF4-FFF2-40B4-BE49-F238E27FC236}">
                <a16:creationId xmlns:a16="http://schemas.microsoft.com/office/drawing/2014/main" id="{96248286-655F-D658-8EAB-4A058B8622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44965"/>
            <a:ext cx="12024852" cy="3266306"/>
          </a:xfrm>
          <a:prstGeom prst="rect">
            <a:avLst/>
          </a:prstGeom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17FE049C-310E-504C-63B0-C9DD7DF775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22787"/>
            <a:ext cx="12255421" cy="1907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04763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B2025920-9543-E969-28D8-D74F8D801E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3" y="1800815"/>
            <a:ext cx="12093677" cy="1921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66222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54BBAA-FBDC-B3DE-D82E-32B4D2D350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9C97BF46-9C99-E7DB-E586-9A8A84F187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511" y="1192268"/>
            <a:ext cx="11575538" cy="4473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34798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0BB1FE-A8A8-1CD4-50F7-0432804729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2B5A2A57-2520-ABF2-011E-C69C93E71B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489" y="1599923"/>
            <a:ext cx="11906511" cy="5258077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AF08D803-8C57-BBAD-C4CB-3ABE54CE52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6211" y="203016"/>
            <a:ext cx="8964276" cy="1162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47271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0CA9A9-2AD8-1A31-8CED-F322F947B2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058EECD5-BB4C-E796-DA5D-7B5A82C025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358" y="2303100"/>
            <a:ext cx="11265032" cy="1895274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EDB89D1C-46EF-A390-FD6B-7940089AED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8558" y="488152"/>
            <a:ext cx="8964276" cy="1162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89362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7BB4E3-83DF-01D3-672E-166CDA0EEC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F2B09ABA-7D95-E646-CCFA-47D6C9E51F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461" y="2269530"/>
            <a:ext cx="11797077" cy="3459481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B727DCC3-310A-18FE-3C68-93BC135464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6713" y="370165"/>
            <a:ext cx="8964276" cy="1162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00490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BE27FE-E5B9-2173-CCCD-AA91A907B7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FA4BEEEC-2D29-AF51-AC1A-B6EBC353B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3" y="247318"/>
            <a:ext cx="12093677" cy="1921196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D5B83D1F-8C28-C05B-890E-D0CDD47B4802}"/>
              </a:ext>
            </a:extLst>
          </p:cNvPr>
          <p:cNvSpPr txBox="1"/>
          <p:nvPr/>
        </p:nvSpPr>
        <p:spPr>
          <a:xfrm>
            <a:off x="98322" y="2463695"/>
            <a:ext cx="12015019" cy="3600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it-IT" sz="3200" b="1" i="0" u="none" strike="noStrike" dirty="0">
                <a:solidFill>
                  <a:srgbClr val="ED1C24"/>
                </a:solidFill>
                <a:effectLst/>
                <a:latin typeface="ITC Avant Garde Std Md"/>
              </a:rPr>
              <a:t>ADEGUATEZZA DEI MASSIMALI DI GARANZIA</a:t>
            </a:r>
          </a:p>
          <a:p>
            <a:pPr algn="just">
              <a:buNone/>
            </a:pPr>
            <a:r>
              <a:rPr lang="it-IT" sz="2800" b="1" i="0" dirty="0">
                <a:solidFill>
                  <a:srgbClr val="1E3250"/>
                </a:solidFill>
                <a:effectLst/>
                <a:latin typeface="Tahoma" panose="020B0604030504040204" pitchFamily="34" charset="0"/>
              </a:rPr>
              <a:t>L’Art. 9 - Azione di rivalsa o di responsabilità amministrativa LEGGE 8 marzo 2017, n. 24 </a:t>
            </a:r>
            <a:r>
              <a:rPr lang="it-IT" sz="2800" b="0" i="0" dirty="0">
                <a:solidFill>
                  <a:srgbClr val="1E3250"/>
                </a:solidFill>
                <a:effectLst/>
                <a:latin typeface="Tahoma" panose="020B0604030504040204" pitchFamily="34" charset="0"/>
              </a:rPr>
              <a:t>prevede che l’importo della condanna </a:t>
            </a:r>
            <a:r>
              <a:rPr lang="it-IT" sz="2800" b="1" i="0" dirty="0">
                <a:solidFill>
                  <a:srgbClr val="1E3250"/>
                </a:solidFill>
                <a:effectLst/>
                <a:latin typeface="Tahoma" panose="020B0604030504040204" pitchFamily="34" charset="0"/>
              </a:rPr>
              <a:t>non possa superare una somma pari al triplo </a:t>
            </a:r>
            <a:r>
              <a:rPr lang="it-IT" sz="2800" b="0" i="0" dirty="0">
                <a:solidFill>
                  <a:srgbClr val="1E3250"/>
                </a:solidFill>
                <a:effectLst/>
                <a:latin typeface="Tahoma" panose="020B0604030504040204" pitchFamily="34" charset="0"/>
              </a:rPr>
              <a:t>della retribuzione lorda annua percepita dall’assicurato. Di questo limite massimo si deve pertanto tener conto per non scegliere massimali di garanzia e conseguenti livelli di premio </a:t>
            </a:r>
            <a:r>
              <a:rPr lang="it-IT" sz="2800" b="1" i="0" dirty="0">
                <a:solidFill>
                  <a:srgbClr val="1E3250"/>
                </a:solidFill>
                <a:effectLst/>
                <a:latin typeface="Tahoma" panose="020B0604030504040204" pitchFamily="34" charset="0"/>
              </a:rPr>
              <a:t>inutilmente sovradimensionati </a:t>
            </a:r>
            <a:r>
              <a:rPr lang="it-IT" sz="2800" b="0" i="0" dirty="0">
                <a:solidFill>
                  <a:srgbClr val="1E3250"/>
                </a:solidFill>
                <a:effectLst/>
                <a:latin typeface="Tahoma" panose="020B0604030504040204" pitchFamily="34" charset="0"/>
              </a:rPr>
              <a:t>rispetto alle reali esigenze di copertura.</a:t>
            </a:r>
          </a:p>
        </p:txBody>
      </p:sp>
    </p:spTree>
    <p:extLst>
      <p:ext uri="{BB962C8B-B14F-4D97-AF65-F5344CB8AC3E}">
        <p14:creationId xmlns:p14="http://schemas.microsoft.com/office/powerpoint/2010/main" val="65721560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18FB22-A3C9-CDE8-7DF5-EB2844A129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F19357BD-91CA-CDBF-D188-025AFA6533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8749" y="240405"/>
            <a:ext cx="9933883" cy="637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52905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38249F-00EA-DD7F-EBDD-F41EE4C188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063D852A-DC6B-5255-3FA4-F336978930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211" y="552702"/>
            <a:ext cx="11654675" cy="5336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90361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859472-9D3B-5994-1298-2D254F8983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F7BC79E0-63D9-9C50-5787-0B4DBEF4AE03}"/>
              </a:ext>
            </a:extLst>
          </p:cNvPr>
          <p:cNvSpPr txBox="1"/>
          <p:nvPr/>
        </p:nvSpPr>
        <p:spPr>
          <a:xfrm>
            <a:off x="747251" y="2274838"/>
            <a:ext cx="104233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7200" b="1" kern="100" dirty="0">
                <a:solidFill>
                  <a:srgbClr val="FF0000"/>
                </a:solidFill>
                <a:latin typeface="Tahoma" panose="020B0604030504040204" pitchFamily="34" charset="0"/>
                <a:cs typeface="Arial" panose="020B0604020202020204" pitchFamily="34" charset="0"/>
              </a:rPr>
              <a:t>LIBERI PROFESSIONISTI</a:t>
            </a:r>
            <a:endParaRPr lang="it-IT" sz="7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41226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517AFC-4A90-38D1-51D2-7ADDCD83EE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FDA256D2-7246-2E67-BEF8-FB0AA24155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8488" y="0"/>
            <a:ext cx="8912699" cy="6750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09754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8324E1-A9D3-DD1D-98F1-2C4E6B605C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DE6A19C5-EAC2-81F9-3A91-61DC3CA77A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4971"/>
            <a:ext cx="11945212" cy="6245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81587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A42F62-048F-6B29-CAB0-1FBEFC96F5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191F4A51-FE40-4F1D-15DC-0DC065D645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0069"/>
            <a:ext cx="11975690" cy="5725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81144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C876F5-06B9-F1A0-88DC-25D61B281F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5966D0E1-6708-B44B-30B8-5239452D49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188" y="324464"/>
            <a:ext cx="12250376" cy="5751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08448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FEDE72-B960-38F6-99A1-92AD9C5C23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4D4F1439-BA66-732E-815D-4A87B248CC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6994"/>
            <a:ext cx="12186929" cy="5612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95051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1997CD-759B-AEE4-E1A9-E42FC8E138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0FDAF2EF-2B9E-8864-615F-59B68ED9C5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0555" y="-22730"/>
            <a:ext cx="7470890" cy="6880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15172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013D7E-5E96-AA8B-F0A1-B9FFE372EF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42D8D28C-9AE0-46E0-CEE7-5092810DA8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548" y="-1"/>
            <a:ext cx="10780026" cy="6816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49584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19FD55-7CC2-E4D1-E69B-E9FD110F98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7379270F-48F7-5889-15C6-F42ABFD1F6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53110"/>
            <a:ext cx="12202262" cy="5304890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B84503F0-A4ED-909A-07FC-EA7E757722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3092" y="124177"/>
            <a:ext cx="8326072" cy="1264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4880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sellaDiTesto 5">
            <a:extLst>
              <a:ext uri="{FF2B5EF4-FFF2-40B4-BE49-F238E27FC236}">
                <a16:creationId xmlns:a16="http://schemas.microsoft.com/office/drawing/2014/main" id="{FB84FD29-C0E1-9528-D2A7-8231E2D99123}"/>
              </a:ext>
            </a:extLst>
          </p:cNvPr>
          <p:cNvSpPr txBox="1"/>
          <p:nvPr/>
        </p:nvSpPr>
        <p:spPr>
          <a:xfrm>
            <a:off x="884350" y="485367"/>
            <a:ext cx="10423300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7200" b="1" kern="100" dirty="0">
                <a:solidFill>
                  <a:srgbClr val="FF0000"/>
                </a:solidFill>
                <a:latin typeface="Tahoma" panose="020B0604030504040204" pitchFamily="34" charset="0"/>
                <a:cs typeface="Arial" panose="020B0604020202020204" pitchFamily="34" charset="0"/>
              </a:rPr>
              <a:t>LE POLIZZE OBBLIGATORIE </a:t>
            </a:r>
          </a:p>
          <a:p>
            <a:pPr algn="ctr"/>
            <a:endParaRPr lang="it-IT" sz="7200" b="1" kern="100" dirty="0">
              <a:solidFill>
                <a:srgbClr val="FF0000"/>
              </a:solidFill>
              <a:latin typeface="Tahoma" panose="020B0604030504040204" pitchFamily="34" charset="0"/>
              <a:cs typeface="Arial" panose="020B0604020202020204" pitchFamily="34" charset="0"/>
            </a:endParaRPr>
          </a:p>
          <a:p>
            <a:pPr algn="ctr"/>
            <a:r>
              <a:rPr lang="it-IT" sz="7200" b="1" kern="100" dirty="0">
                <a:solidFill>
                  <a:srgbClr val="FF0000"/>
                </a:solidFill>
                <a:latin typeface="Tahoma" panose="020B0604030504040204" pitchFamily="34" charset="0"/>
                <a:cs typeface="Arial" panose="020B0604020202020204" pitchFamily="34" charset="0"/>
              </a:rPr>
              <a:t>E LE POLIZZE SUGGERITE</a:t>
            </a:r>
            <a:endParaRPr lang="it-IT" sz="7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93496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1DC556-96AB-5DE9-23A5-681F47988C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81429620-2111-7629-DE3C-8EEDD78DDE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47252"/>
            <a:ext cx="12240781" cy="1652506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5DE7CE6F-5C3E-E524-E7D1-4D80E766231A}"/>
              </a:ext>
            </a:extLst>
          </p:cNvPr>
          <p:cNvSpPr txBox="1"/>
          <p:nvPr/>
        </p:nvSpPr>
        <p:spPr>
          <a:xfrm>
            <a:off x="265471" y="2853501"/>
            <a:ext cx="1134642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it-IT" sz="5400" b="1" kern="100" dirty="0">
                <a:solidFill>
                  <a:srgbClr val="FF0000"/>
                </a:solidFill>
                <a:latin typeface="Tahoma" panose="020B0604030504040204" pitchFamily="34" charset="0"/>
                <a:cs typeface="Arial" panose="020B0604020202020204" pitchFamily="34" charset="0"/>
              </a:rPr>
              <a:t>POLIZZA DI TUTELA LEGALE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it-IT" sz="5400" b="1" kern="100" dirty="0">
                <a:solidFill>
                  <a:srgbClr val="FF0000"/>
                </a:solidFill>
                <a:latin typeface="Tahoma" panose="020B0604030504040204" pitchFamily="34" charset="0"/>
                <a:cs typeface="Arial" panose="020B0604020202020204" pitchFamily="34" charset="0"/>
              </a:rPr>
              <a:t>POLIZZA AGGRESSIONI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it-IT" sz="5400" b="1" kern="100" dirty="0">
                <a:solidFill>
                  <a:srgbClr val="FF0000"/>
                </a:solidFill>
                <a:latin typeface="Tahoma" panose="020B0604030504040204" pitchFamily="34" charset="0"/>
                <a:cs typeface="Arial" panose="020B0604020202020204" pitchFamily="34" charset="0"/>
              </a:rPr>
              <a:t>POLIZZA HIV EPATITE B /C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it-IT" sz="5400" b="1" kern="100" dirty="0">
                <a:solidFill>
                  <a:srgbClr val="FF0000"/>
                </a:solidFill>
                <a:latin typeface="Tahoma" panose="020B0604030504040204" pitchFamily="34" charset="0"/>
                <a:cs typeface="Arial" panose="020B0604020202020204" pitchFamily="34" charset="0"/>
              </a:rPr>
              <a:t>POLIZZA RISCHIO CYBER</a:t>
            </a:r>
            <a:endParaRPr lang="it-IT" sz="5400" dirty="0"/>
          </a:p>
        </p:txBody>
      </p:sp>
    </p:spTree>
    <p:extLst>
      <p:ext uri="{BB962C8B-B14F-4D97-AF65-F5344CB8AC3E}">
        <p14:creationId xmlns:p14="http://schemas.microsoft.com/office/powerpoint/2010/main" val="291888017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F9A282-EB7F-508A-5628-8BADB354C6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4E508D5D-BE87-54D4-77A0-10344C0821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204" y="3089787"/>
            <a:ext cx="11937592" cy="2802192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72C19E76-F219-565D-EF14-1619ED745E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204" y="356355"/>
            <a:ext cx="11535322" cy="1570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474624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D1CF7E-8DF8-AEBC-595C-9543596489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A3E2E872-80D0-2874-F026-1949AFFFB3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204" y="356355"/>
            <a:ext cx="11535322" cy="1570768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B6FBB0E0-88CA-76FD-8FA0-596EB2CC46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289" y="2539180"/>
            <a:ext cx="10937130" cy="2889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72623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FDE7B8-F568-1F77-4E85-91F83DD2E5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9AE4DA41-3879-683F-5821-285D08D5E3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204" y="356355"/>
            <a:ext cx="11535322" cy="1570768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FEF7EF37-AD4F-F3DA-EEC7-003EC963DD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689" y="2556595"/>
            <a:ext cx="11346063" cy="3627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86557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555CC3-8938-7282-D9F9-0AFA77EB60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074B3088-034C-C391-0C1C-2EAB0B2031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99122"/>
            <a:ext cx="12006221" cy="5717248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3526A0FF-E5B4-B66A-2C69-F7A4F9A24A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574" y="140046"/>
            <a:ext cx="9745326" cy="1327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55147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D643E6-4EF8-8D94-7518-8376B45B9A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5B497572-8F2F-ABF2-F760-55600BE76F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574" y="140046"/>
            <a:ext cx="9745326" cy="1327024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8E5A3290-4055-B72B-4CF6-977749815C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428567"/>
            <a:ext cx="12103510" cy="2408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914673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D59BA8-CA3A-E8EF-A2CF-05F2637E05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51857F08-2E0A-4548-48BE-971791CE2B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052" y="452284"/>
            <a:ext cx="11687212" cy="2399070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2C0F07BE-8361-B33F-ED24-18D79A086B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826" y="3686943"/>
            <a:ext cx="11962348" cy="1687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419517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81CC0F-721D-D668-B301-F1EB540045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27648DA0-0A63-B984-D85D-6204671A2C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887" y="-1"/>
            <a:ext cx="9025126" cy="6856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78339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587</TotalTime>
  <Words>1358</Words>
  <Application>Microsoft Office PowerPoint</Application>
  <PresentationFormat>Widescreen</PresentationFormat>
  <Paragraphs>144</Paragraphs>
  <Slides>71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11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71</vt:i4>
      </vt:variant>
    </vt:vector>
  </HeadingPairs>
  <TitlesOfParts>
    <vt:vector size="84" baseType="lpstr">
      <vt:lpstr>Aptos</vt:lpstr>
      <vt:lpstr>Arial</vt:lpstr>
      <vt:lpstr>Arial </vt:lpstr>
      <vt:lpstr>Calibri</vt:lpstr>
      <vt:lpstr>Calibri Light</vt:lpstr>
      <vt:lpstr>ITC Avant Garde Std Md</vt:lpstr>
      <vt:lpstr>Montserrat-Bold</vt:lpstr>
      <vt:lpstr>Montserrat-BoldItalic</vt:lpstr>
      <vt:lpstr>Montserrat-Italic</vt:lpstr>
      <vt:lpstr>Tahoma</vt:lpstr>
      <vt:lpstr>Wingdings</vt:lpstr>
      <vt:lpstr>Tema di Office</vt:lpstr>
      <vt:lpstr>1_Tema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Attilio Steffano</dc:creator>
  <cp:lastModifiedBy>Attilio Steffano</cp:lastModifiedBy>
  <cp:revision>25</cp:revision>
  <dcterms:created xsi:type="dcterms:W3CDTF">2025-07-08T18:48:14Z</dcterms:created>
  <dcterms:modified xsi:type="dcterms:W3CDTF">2026-05-24T18:41:42Z</dcterms:modified>
</cp:coreProperties>
</file>